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60" r:id="rId2"/>
    <p:sldMasterId id="2147483668" r:id="rId3"/>
  </p:sldMasterIdLst>
  <p:notesMasterIdLst>
    <p:notesMasterId r:id="rId64"/>
  </p:notesMasterIdLst>
  <p:handoutMasterIdLst>
    <p:handoutMasterId r:id="rId65"/>
  </p:handoutMasterIdLst>
  <p:sldIdLst>
    <p:sldId id="284" r:id="rId4"/>
    <p:sldId id="281" r:id="rId5"/>
    <p:sldId id="303" r:id="rId6"/>
    <p:sldId id="319" r:id="rId7"/>
    <p:sldId id="320" r:id="rId8"/>
    <p:sldId id="378" r:id="rId9"/>
    <p:sldId id="321" r:id="rId10"/>
    <p:sldId id="322" r:id="rId11"/>
    <p:sldId id="323" r:id="rId12"/>
    <p:sldId id="324" r:id="rId13"/>
    <p:sldId id="325" r:id="rId14"/>
    <p:sldId id="326" r:id="rId15"/>
    <p:sldId id="327" r:id="rId16"/>
    <p:sldId id="328" r:id="rId17"/>
    <p:sldId id="329" r:id="rId18"/>
    <p:sldId id="330" r:id="rId19"/>
    <p:sldId id="331"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8" r:id="rId35"/>
    <p:sldId id="349" r:id="rId36"/>
    <p:sldId id="350" r:id="rId37"/>
    <p:sldId id="351" r:id="rId38"/>
    <p:sldId id="352" r:id="rId39"/>
    <p:sldId id="353" r:id="rId40"/>
    <p:sldId id="354" r:id="rId41"/>
    <p:sldId id="355" r:id="rId42"/>
    <p:sldId id="356" r:id="rId43"/>
    <p:sldId id="357" r:id="rId44"/>
    <p:sldId id="358" r:id="rId45"/>
    <p:sldId id="359" r:id="rId46"/>
    <p:sldId id="361" r:id="rId47"/>
    <p:sldId id="362" r:id="rId48"/>
    <p:sldId id="363" r:id="rId49"/>
    <p:sldId id="364" r:id="rId50"/>
    <p:sldId id="376" r:id="rId51"/>
    <p:sldId id="377" r:id="rId52"/>
    <p:sldId id="365" r:id="rId53"/>
    <p:sldId id="366" r:id="rId54"/>
    <p:sldId id="367" r:id="rId55"/>
    <p:sldId id="368" r:id="rId56"/>
    <p:sldId id="369" r:id="rId57"/>
    <p:sldId id="371" r:id="rId58"/>
    <p:sldId id="372" r:id="rId59"/>
    <p:sldId id="373" r:id="rId60"/>
    <p:sldId id="374" r:id="rId61"/>
    <p:sldId id="375" r:id="rId62"/>
    <p:sldId id="298"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B934BA-7DC0-13A3-9E61-5C388D4AD745}" name="Juliet Pitman" initials="JP" userId="S::Juliet.Pitman@goldfields.com::cec94fd5-d1b7-41d3-9fa2-b14b7a06ec7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D0E3DF"/>
    <a:srgbClr val="081C36"/>
    <a:srgbClr val="BFDAD5"/>
    <a:srgbClr val="C59D68"/>
    <a:srgbClr val="6ECBBC"/>
    <a:srgbClr val="00AD98"/>
    <a:srgbClr val="209C8D"/>
    <a:srgbClr val="AA9759"/>
    <a:srgbClr val="39BC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08" autoAdjust="0"/>
    <p:restoredTop sz="39845" autoAdjust="0"/>
  </p:normalViewPr>
  <p:slideViewPr>
    <p:cSldViewPr snapToGrid="0" snapToObjects="1">
      <p:cViewPr varScale="1">
        <p:scale>
          <a:sx n="69" d="100"/>
          <a:sy n="69" d="100"/>
        </p:scale>
        <p:origin x="684" y="44"/>
      </p:cViewPr>
      <p:guideLst/>
    </p:cSldViewPr>
  </p:slideViewPr>
  <p:outlineViewPr>
    <p:cViewPr>
      <p:scale>
        <a:sx n="33" d="100"/>
        <a:sy n="33" d="100"/>
      </p:scale>
      <p:origin x="0" y="-5924"/>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177"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dirty="0"/>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8102F7-6129-43C6-8B95-B0D49CB61BB8}" type="datetimeFigureOut">
              <a:rPr lang="es-PE" smtClean="0"/>
              <a:t>26/06/2022</a:t>
            </a:fld>
            <a:endParaRPr lang="es-PE" dirty="0"/>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dirty="0"/>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883FE8-7984-441E-84C6-FA78C4AF03EE}" type="slidenum">
              <a:rPr lang="es-PE" smtClean="0"/>
              <a:t>‹Nº›</a:t>
            </a:fld>
            <a:endParaRPr lang="es-PE" dirty="0"/>
          </a:p>
        </p:txBody>
      </p:sp>
    </p:spTree>
    <p:extLst>
      <p:ext uri="{BB962C8B-B14F-4D97-AF65-F5344CB8AC3E}">
        <p14:creationId xmlns:p14="http://schemas.microsoft.com/office/powerpoint/2010/main" val="1077339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720C47-9640-574F-8F5A-042472192965}" type="datetimeFigureOut">
              <a:rPr lang="en-US" smtClean="0"/>
              <a:t>6/26/2022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AD4D81-3BAD-C247-BE47-A7D0CA8A53CA}" type="slidenum">
              <a:rPr lang="en-US" smtClean="0"/>
              <a:t>‹Nº›</a:t>
            </a:fld>
            <a:endParaRPr lang="en-US" dirty="0"/>
          </a:p>
        </p:txBody>
      </p:sp>
    </p:spTree>
    <p:extLst>
      <p:ext uri="{BB962C8B-B14F-4D97-AF65-F5344CB8AC3E}">
        <p14:creationId xmlns:p14="http://schemas.microsoft.com/office/powerpoint/2010/main" val="4071131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a:latin typeface="Arial" pitchFamily="34" charset="0"/>
                <a:cs typeface="Arial" pitchFamily="34" charset="0"/>
              </a:rPr>
              <a:t>Tiempo</a:t>
            </a:r>
            <a:r>
              <a:rPr lang="es-ES" baseline="0" dirty="0">
                <a:latin typeface="Arial" pitchFamily="34" charset="0"/>
                <a:cs typeface="Arial" pitchFamily="34" charset="0"/>
              </a:rPr>
              <a:t>: </a:t>
            </a:r>
            <a:r>
              <a:rPr lang="es-ES" baseline="0" dirty="0" smtClean="0">
                <a:latin typeface="Arial" pitchFamily="34" charset="0"/>
                <a:cs typeface="Arial" pitchFamily="34" charset="0"/>
              </a:rPr>
              <a:t>2 min</a:t>
            </a:r>
            <a:endParaRPr lang="es-ES" baseline="0" dirty="0">
              <a:latin typeface="Arial" pitchFamily="34" charset="0"/>
              <a:cs typeface="Arial" pitchFamily="34" charset="0"/>
            </a:endParaRPr>
          </a:p>
          <a:p>
            <a:pPr algn="just">
              <a:spcBef>
                <a:spcPct val="20000"/>
              </a:spcBef>
              <a:buClr>
                <a:schemeClr val="accent1"/>
              </a:buClr>
              <a:buSzPct val="80000"/>
            </a:pPr>
            <a:r>
              <a:rPr lang="es-ES" baseline="0" dirty="0">
                <a:latin typeface="Arial" pitchFamily="34" charset="0"/>
                <a:cs typeface="Arial" pitchFamily="34" charset="0"/>
              </a:rPr>
              <a:t>Acumulado: </a:t>
            </a:r>
            <a:r>
              <a:rPr lang="es-ES" baseline="0" dirty="0" smtClean="0">
                <a:latin typeface="Arial" pitchFamily="34" charset="0"/>
                <a:cs typeface="Arial" pitchFamily="34" charset="0"/>
              </a:rPr>
              <a:t>2 </a:t>
            </a:r>
            <a:r>
              <a:rPr lang="es-ES" baseline="0" dirty="0">
                <a:latin typeface="Arial" pitchFamily="34" charset="0"/>
                <a:cs typeface="Arial" pitchFamily="34" charset="0"/>
              </a:rPr>
              <a:t>min</a:t>
            </a:r>
          </a:p>
          <a:p>
            <a:pPr algn="just">
              <a:spcBef>
                <a:spcPct val="20000"/>
              </a:spcBef>
              <a:buClr>
                <a:schemeClr val="accent1"/>
              </a:buClr>
              <a:buSzPct val="80000"/>
            </a:pPr>
            <a:r>
              <a:rPr lang="es-ES" dirty="0">
                <a:latin typeface="Arial" pitchFamily="34" charset="0"/>
                <a:cs typeface="Arial" pitchFamily="34" charset="0"/>
              </a:rPr>
              <a:t>Comentarios: Explicar el propósito del</a:t>
            </a:r>
            <a:r>
              <a:rPr lang="es-ES" baseline="0" dirty="0">
                <a:latin typeface="Arial" pitchFamily="34" charset="0"/>
                <a:cs typeface="Arial" pitchFamily="34" charset="0"/>
              </a:rPr>
              <a:t> curso </a:t>
            </a:r>
            <a:r>
              <a:rPr lang="es-ES" dirty="0">
                <a:latin typeface="Arial" pitchFamily="34" charset="0"/>
                <a:cs typeface="Arial" pitchFamily="34" charset="0"/>
              </a:rPr>
              <a:t>(conocer a Gold</a:t>
            </a:r>
            <a:r>
              <a:rPr lang="es-ES" baseline="0" dirty="0">
                <a:latin typeface="Arial" pitchFamily="34" charset="0"/>
                <a:cs typeface="Arial" pitchFamily="34" charset="0"/>
              </a:rPr>
              <a:t> Fields, entender los</a:t>
            </a:r>
            <a:r>
              <a:rPr lang="es-ES" dirty="0">
                <a:latin typeface="Arial" pitchFamily="34" charset="0"/>
                <a:cs typeface="Arial" pitchFamily="34" charset="0"/>
              </a:rPr>
              <a:t> conceptos y las herramientas</a:t>
            </a:r>
            <a:r>
              <a:rPr lang="es-ES" baseline="0" dirty="0">
                <a:latin typeface="Arial" pitchFamily="34" charset="0"/>
                <a:cs typeface="Arial" pitchFamily="34" charset="0"/>
              </a:rPr>
              <a:t> utilizados en GF para la gestión de Seguridad, Salud Ocupacional, Prevención del COVID-19, Higiene, Respuesta a emergencia, Medio ambiente, Gestión de energía, Gestión Social , Derechos humanos y acoso sexual). E</a:t>
            </a:r>
            <a:r>
              <a:rPr lang="es-ES" dirty="0">
                <a:latin typeface="Arial" pitchFamily="34" charset="0"/>
                <a:cs typeface="Arial" pitchFamily="34" charset="0"/>
              </a:rPr>
              <a:t>mpatizar con los participantes (preguntar cómo</a:t>
            </a:r>
            <a:r>
              <a:rPr lang="es-ES" baseline="0" dirty="0">
                <a:latin typeface="Arial" pitchFamily="34" charset="0"/>
                <a:cs typeface="Arial" pitchFamily="34" charset="0"/>
              </a:rPr>
              <a:t> se encuentran)</a:t>
            </a:r>
            <a:r>
              <a:rPr lang="es-ES" dirty="0">
                <a:latin typeface="Arial" pitchFamily="34" charset="0"/>
                <a:cs typeface="Arial" pitchFamily="34" charset="0"/>
              </a:rPr>
              <a:t>, entregar lista de asistencia de GF (explicar como se completa esta información), explicación de entrega de cargos</a:t>
            </a:r>
            <a:r>
              <a:rPr lang="es-ES" baseline="0" dirty="0">
                <a:latin typeface="Arial" pitchFamily="34" charset="0"/>
                <a:cs typeface="Arial" pitchFamily="34" charset="0"/>
              </a:rPr>
              <a:t> del RISSO, DS 024-2016-EM y DS 023-2017-EM.</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a:t>
            </a:fld>
            <a:endParaRPr lang="en-US" dirty="0"/>
          </a:p>
        </p:txBody>
      </p:sp>
    </p:spTree>
    <p:extLst>
      <p:ext uri="{BB962C8B-B14F-4D97-AF65-F5344CB8AC3E}">
        <p14:creationId xmlns:p14="http://schemas.microsoft.com/office/powerpoint/2010/main" val="3940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10</a:t>
            </a:fld>
            <a:endParaRPr lang="en-US" dirty="0"/>
          </a:p>
        </p:txBody>
      </p:sp>
    </p:spTree>
    <p:extLst>
      <p:ext uri="{BB962C8B-B14F-4D97-AF65-F5344CB8AC3E}">
        <p14:creationId xmlns:p14="http://schemas.microsoft.com/office/powerpoint/2010/main" val="2326840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11</a:t>
            </a:fld>
            <a:endParaRPr lang="en-US" dirty="0"/>
          </a:p>
        </p:txBody>
      </p:sp>
    </p:spTree>
    <p:extLst>
      <p:ext uri="{BB962C8B-B14F-4D97-AF65-F5344CB8AC3E}">
        <p14:creationId xmlns:p14="http://schemas.microsoft.com/office/powerpoint/2010/main" val="4062354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12</a:t>
            </a:fld>
            <a:endParaRPr lang="en-US" dirty="0"/>
          </a:p>
        </p:txBody>
      </p:sp>
    </p:spTree>
    <p:extLst>
      <p:ext uri="{BB962C8B-B14F-4D97-AF65-F5344CB8AC3E}">
        <p14:creationId xmlns:p14="http://schemas.microsoft.com/office/powerpoint/2010/main" val="2884769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13</a:t>
            </a:fld>
            <a:endParaRPr lang="en-US" dirty="0"/>
          </a:p>
        </p:txBody>
      </p:sp>
    </p:spTree>
    <p:extLst>
      <p:ext uri="{BB962C8B-B14F-4D97-AF65-F5344CB8AC3E}">
        <p14:creationId xmlns:p14="http://schemas.microsoft.com/office/powerpoint/2010/main" val="2322508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14</a:t>
            </a:fld>
            <a:endParaRPr lang="en-US" dirty="0"/>
          </a:p>
        </p:txBody>
      </p:sp>
    </p:spTree>
    <p:extLst>
      <p:ext uri="{BB962C8B-B14F-4D97-AF65-F5344CB8AC3E}">
        <p14:creationId xmlns:p14="http://schemas.microsoft.com/office/powerpoint/2010/main" val="2221248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15</a:t>
            </a:fld>
            <a:endParaRPr lang="en-US" dirty="0"/>
          </a:p>
        </p:txBody>
      </p:sp>
    </p:spTree>
    <p:extLst>
      <p:ext uri="{BB962C8B-B14F-4D97-AF65-F5344CB8AC3E}">
        <p14:creationId xmlns:p14="http://schemas.microsoft.com/office/powerpoint/2010/main" val="2691244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16</a:t>
            </a:fld>
            <a:endParaRPr lang="en-US" dirty="0"/>
          </a:p>
        </p:txBody>
      </p:sp>
    </p:spTree>
    <p:extLst>
      <p:ext uri="{BB962C8B-B14F-4D97-AF65-F5344CB8AC3E}">
        <p14:creationId xmlns:p14="http://schemas.microsoft.com/office/powerpoint/2010/main" val="2758499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17</a:t>
            </a:fld>
            <a:endParaRPr lang="en-US" dirty="0"/>
          </a:p>
        </p:txBody>
      </p:sp>
    </p:spTree>
    <p:extLst>
      <p:ext uri="{BB962C8B-B14F-4D97-AF65-F5344CB8AC3E}">
        <p14:creationId xmlns:p14="http://schemas.microsoft.com/office/powerpoint/2010/main" val="2595610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18</a:t>
            </a:fld>
            <a:endParaRPr lang="en-US" dirty="0"/>
          </a:p>
        </p:txBody>
      </p:sp>
    </p:spTree>
    <p:extLst>
      <p:ext uri="{BB962C8B-B14F-4D97-AF65-F5344CB8AC3E}">
        <p14:creationId xmlns:p14="http://schemas.microsoft.com/office/powerpoint/2010/main" val="3664238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19</a:t>
            </a:fld>
            <a:endParaRPr lang="en-US" dirty="0"/>
          </a:p>
        </p:txBody>
      </p:sp>
    </p:spTree>
    <p:extLst>
      <p:ext uri="{BB962C8B-B14F-4D97-AF65-F5344CB8AC3E}">
        <p14:creationId xmlns:p14="http://schemas.microsoft.com/office/powerpoint/2010/main" val="1242767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a:latin typeface="Arial" pitchFamily="34" charset="0"/>
                <a:cs typeface="Arial" pitchFamily="34" charset="0"/>
              </a:rPr>
              <a:t>Tiempo</a:t>
            </a:r>
            <a:r>
              <a:rPr lang="es-ES" baseline="0" dirty="0">
                <a:latin typeface="Arial" pitchFamily="34" charset="0"/>
                <a:cs typeface="Arial" pitchFamily="34" charset="0"/>
              </a:rPr>
              <a:t>: </a:t>
            </a:r>
            <a:r>
              <a:rPr lang="es-ES" baseline="0" dirty="0" smtClean="0">
                <a:latin typeface="Arial" pitchFamily="34" charset="0"/>
                <a:cs typeface="Arial" pitchFamily="34" charset="0"/>
              </a:rPr>
              <a:t>1 min</a:t>
            </a:r>
            <a:endParaRPr lang="es-ES" baseline="0" dirty="0">
              <a:latin typeface="Arial" pitchFamily="34" charset="0"/>
              <a:cs typeface="Arial" pitchFamily="34" charset="0"/>
            </a:endParaRPr>
          </a:p>
          <a:p>
            <a:pPr algn="just">
              <a:spcBef>
                <a:spcPct val="20000"/>
              </a:spcBef>
              <a:buClr>
                <a:schemeClr val="accent1"/>
              </a:buClr>
              <a:buSzPct val="80000"/>
            </a:pPr>
            <a:r>
              <a:rPr lang="es-ES" baseline="0" dirty="0">
                <a:latin typeface="Arial" pitchFamily="34" charset="0"/>
                <a:cs typeface="Arial" pitchFamily="34" charset="0"/>
              </a:rPr>
              <a:t>Acumulado: </a:t>
            </a:r>
            <a:r>
              <a:rPr lang="es-ES" baseline="0" dirty="0" smtClean="0">
                <a:latin typeface="Arial" pitchFamily="34" charset="0"/>
                <a:cs typeface="Arial" pitchFamily="34" charset="0"/>
              </a:rPr>
              <a:t>3 min</a:t>
            </a:r>
            <a:endParaRPr lang="es-ES" baseline="0" dirty="0">
              <a:latin typeface="Arial" pitchFamily="34" charset="0"/>
              <a:cs typeface="Arial" pitchFamily="34" charset="0"/>
            </a:endParaRPr>
          </a:p>
          <a:p>
            <a:pPr algn="just">
              <a:spcBef>
                <a:spcPct val="20000"/>
              </a:spcBef>
              <a:buClr>
                <a:schemeClr val="accent1"/>
              </a:buClr>
              <a:buSzPct val="80000"/>
            </a:pPr>
            <a:r>
              <a:rPr lang="es-ES" dirty="0">
                <a:latin typeface="Arial" pitchFamily="34" charset="0"/>
                <a:cs typeface="Arial" pitchFamily="34" charset="0"/>
              </a:rPr>
              <a:t>Comentarios: Explicar</a:t>
            </a:r>
            <a:r>
              <a:rPr lang="es-ES" baseline="0" dirty="0">
                <a:latin typeface="Arial" pitchFamily="34" charset="0"/>
                <a:cs typeface="Arial" pitchFamily="34" charset="0"/>
              </a:rPr>
              <a:t> las reglas de seguridad para el desarrollo de la inducción:</a:t>
            </a:r>
          </a:p>
          <a:p>
            <a:pPr marL="171450" indent="-171450" algn="just">
              <a:spcBef>
                <a:spcPct val="20000"/>
              </a:spcBef>
              <a:buClr>
                <a:schemeClr val="accent1"/>
              </a:buClr>
              <a:buSzPct val="80000"/>
              <a:buFontTx/>
              <a:buChar char="-"/>
            </a:pPr>
            <a:r>
              <a:rPr lang="es-ES" baseline="0" dirty="0">
                <a:latin typeface="Arial" pitchFamily="34" charset="0"/>
                <a:cs typeface="Arial" pitchFamily="34" charset="0"/>
              </a:rPr>
              <a:t>La inducción se desarrolla a través de la plataforma Webex. Todo participante debe tener instalada la aplicación y conectarse minutos antes para hacer las pruebas necesarias.</a:t>
            </a:r>
          </a:p>
          <a:p>
            <a:pPr marL="171450" indent="-171450" algn="just">
              <a:spcBef>
                <a:spcPct val="20000"/>
              </a:spcBef>
              <a:buClr>
                <a:schemeClr val="accent1"/>
              </a:buClr>
              <a:buSzPct val="80000"/>
              <a:buFontTx/>
              <a:buChar char="-"/>
            </a:pPr>
            <a:r>
              <a:rPr lang="es-ES" baseline="0" dirty="0">
                <a:latin typeface="Arial" pitchFamily="34" charset="0"/>
                <a:cs typeface="Arial" pitchFamily="34" charset="0"/>
              </a:rPr>
              <a:t>El inicio de capacitación se da a las 07:00 horas, con un break a las 10:00 horas y horario de refrigerio a las 13:00 horas, se retomará la sesión a las 14:00 horas, con un break a las 15:30 horas y culmina a las 17:00 horas</a:t>
            </a:r>
            <a:r>
              <a:rPr lang="es-ES" baseline="0" dirty="0" smtClean="0">
                <a:latin typeface="Arial" pitchFamily="34" charset="0"/>
                <a:cs typeface="Arial" pitchFamily="34" charset="0"/>
              </a:rPr>
              <a:t>.</a:t>
            </a:r>
          </a:p>
          <a:p>
            <a:pPr marL="171450" indent="-171450" algn="just">
              <a:spcBef>
                <a:spcPct val="20000"/>
              </a:spcBef>
              <a:buClr>
                <a:schemeClr val="accent1"/>
              </a:buClr>
              <a:buSzPct val="80000"/>
              <a:buFontTx/>
              <a:buChar char="-"/>
            </a:pPr>
            <a:r>
              <a:rPr lang="es-ES" baseline="0" dirty="0" smtClean="0">
                <a:latin typeface="Arial" pitchFamily="34" charset="0"/>
                <a:cs typeface="Arial" pitchFamily="34" charset="0"/>
              </a:rPr>
              <a:t>La tolerancia máxima permitida es de 10 minutos. Pasado el plazo, no se considerará en el curso al participante.</a:t>
            </a:r>
            <a:endParaRPr lang="es-ES" baseline="0" dirty="0">
              <a:latin typeface="Arial" pitchFamily="34" charset="0"/>
              <a:cs typeface="Arial" pitchFamily="34" charset="0"/>
            </a:endParaRPr>
          </a:p>
          <a:p>
            <a:pPr marL="171450" indent="-171450" algn="just">
              <a:spcBef>
                <a:spcPct val="20000"/>
              </a:spcBef>
              <a:buClr>
                <a:schemeClr val="accent1"/>
              </a:buClr>
              <a:buSzPct val="80000"/>
              <a:buFontTx/>
              <a:buChar char="-"/>
            </a:pPr>
            <a:r>
              <a:rPr lang="es-ES" baseline="0" dirty="0">
                <a:latin typeface="Arial" pitchFamily="34" charset="0"/>
                <a:cs typeface="Arial" pitchFamily="34" charset="0"/>
              </a:rPr>
              <a:t>Los colaboradores deben participar activamente, levantar la mano ante alguna duda</a:t>
            </a:r>
            <a:r>
              <a:rPr lang="es-ES" baseline="0" dirty="0" smtClean="0">
                <a:latin typeface="Arial" pitchFamily="34" charset="0"/>
                <a:cs typeface="Arial" pitchFamily="34" charset="0"/>
              </a:rPr>
              <a:t>. La participación en la sesión online será a través del micrófono.</a:t>
            </a:r>
          </a:p>
          <a:p>
            <a:pPr marL="171450" indent="-171450" algn="just">
              <a:spcBef>
                <a:spcPct val="20000"/>
              </a:spcBef>
              <a:buClr>
                <a:schemeClr val="accent1"/>
              </a:buClr>
              <a:buSzPct val="80000"/>
              <a:buFontTx/>
              <a:buChar char="-"/>
            </a:pPr>
            <a:r>
              <a:rPr lang="es-ES" baseline="0" dirty="0" smtClean="0">
                <a:latin typeface="Arial" pitchFamily="34" charset="0"/>
                <a:cs typeface="Arial" pitchFamily="34" charset="0"/>
              </a:rPr>
              <a:t>En la sesión online, deben mantener sus micrófonos silenciados durante la explicación del instructor.</a:t>
            </a:r>
            <a:endParaRPr lang="es-ES" baseline="0" dirty="0">
              <a:latin typeface="Arial" pitchFamily="34" charset="0"/>
              <a:cs typeface="Arial" pitchFamily="34" charset="0"/>
            </a:endParaRPr>
          </a:p>
          <a:p>
            <a:pPr marL="171450" indent="-171450" algn="just">
              <a:spcBef>
                <a:spcPct val="20000"/>
              </a:spcBef>
              <a:buClr>
                <a:schemeClr val="accent1"/>
              </a:buClr>
              <a:buSzPct val="80000"/>
              <a:buFontTx/>
              <a:buChar char="-"/>
            </a:pPr>
            <a:r>
              <a:rPr lang="es-ES" baseline="0" dirty="0">
                <a:latin typeface="Arial" pitchFamily="34" charset="0"/>
                <a:cs typeface="Arial" pitchFamily="34" charset="0"/>
              </a:rPr>
              <a:t>Respetar las opiniones de otros participantes, aclarar cuando un comentario no es adecuado.</a:t>
            </a:r>
          </a:p>
          <a:p>
            <a:pPr marL="171450" marR="0" indent="-171450" algn="just" defTabSz="914400" rtl="0" eaLnBrk="1" fontAlgn="auto" latinLnBrk="0" hangingPunct="1">
              <a:lnSpc>
                <a:spcPct val="100000"/>
              </a:lnSpc>
              <a:spcBef>
                <a:spcPct val="20000"/>
              </a:spcBef>
              <a:spcAft>
                <a:spcPts val="0"/>
              </a:spcAft>
              <a:buClr>
                <a:schemeClr val="accent1"/>
              </a:buClr>
              <a:buSzPct val="80000"/>
              <a:buFontTx/>
              <a:buChar char="-"/>
              <a:tabLst/>
              <a:defRPr/>
            </a:pPr>
            <a:r>
              <a:rPr lang="es-ES" baseline="0" dirty="0">
                <a:latin typeface="Arial" pitchFamily="34" charset="0"/>
                <a:cs typeface="Arial" pitchFamily="34" charset="0"/>
              </a:rPr>
              <a:t>No utilizar equipos electrónicos que puedan distraer la atención.</a:t>
            </a:r>
          </a:p>
          <a:p>
            <a:pPr marL="171450" marR="0" indent="-171450" algn="just" defTabSz="914400" rtl="0" eaLnBrk="1" fontAlgn="auto" latinLnBrk="0" hangingPunct="1">
              <a:lnSpc>
                <a:spcPct val="100000"/>
              </a:lnSpc>
              <a:spcBef>
                <a:spcPct val="20000"/>
              </a:spcBef>
              <a:spcAft>
                <a:spcPts val="0"/>
              </a:spcAft>
              <a:buClr>
                <a:schemeClr val="accent1"/>
              </a:buClr>
              <a:buSzPct val="80000"/>
              <a:buFontTx/>
              <a:buChar char="-"/>
              <a:tabLst/>
              <a:defRPr/>
            </a:pPr>
            <a:r>
              <a:rPr lang="es-ES" baseline="0" dirty="0">
                <a:latin typeface="Arial" pitchFamily="34" charset="0"/>
                <a:cs typeface="Arial" pitchFamily="34" charset="0"/>
              </a:rPr>
              <a:t>Prestar atención y escuchar de manera activa el desarrollo del curso, participando de manera activa de las dinámicas propuestas.</a:t>
            </a:r>
          </a:p>
          <a:p>
            <a:pPr marL="171450" marR="0" indent="-171450" algn="just" defTabSz="914400" rtl="0" eaLnBrk="1" fontAlgn="auto" latinLnBrk="0" hangingPunct="1">
              <a:lnSpc>
                <a:spcPct val="100000"/>
              </a:lnSpc>
              <a:spcBef>
                <a:spcPct val="20000"/>
              </a:spcBef>
              <a:spcAft>
                <a:spcPts val="0"/>
              </a:spcAft>
              <a:buClr>
                <a:schemeClr val="accent1"/>
              </a:buClr>
              <a:buSzPct val="80000"/>
              <a:buFontTx/>
              <a:buChar char="-"/>
              <a:tabLst/>
              <a:defRPr/>
            </a:pPr>
            <a:r>
              <a:rPr lang="es-ES" baseline="0" dirty="0">
                <a:latin typeface="Arial" pitchFamily="34" charset="0"/>
                <a:cs typeface="Arial" pitchFamily="34" charset="0"/>
              </a:rPr>
              <a:t>Identificar las salidas de emergencia y rutas de evacuación.</a:t>
            </a:r>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a:t>
            </a:fld>
            <a:endParaRPr lang="en-US" dirty="0"/>
          </a:p>
        </p:txBody>
      </p:sp>
    </p:spTree>
    <p:extLst>
      <p:ext uri="{BB962C8B-B14F-4D97-AF65-F5344CB8AC3E}">
        <p14:creationId xmlns:p14="http://schemas.microsoft.com/office/powerpoint/2010/main" val="3584651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20</a:t>
            </a:fld>
            <a:endParaRPr lang="en-US" dirty="0"/>
          </a:p>
        </p:txBody>
      </p:sp>
    </p:spTree>
    <p:extLst>
      <p:ext uri="{BB962C8B-B14F-4D97-AF65-F5344CB8AC3E}">
        <p14:creationId xmlns:p14="http://schemas.microsoft.com/office/powerpoint/2010/main" val="1439609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21</a:t>
            </a:fld>
            <a:endParaRPr lang="en-US" dirty="0"/>
          </a:p>
        </p:txBody>
      </p:sp>
    </p:spTree>
    <p:extLst>
      <p:ext uri="{BB962C8B-B14F-4D97-AF65-F5344CB8AC3E}">
        <p14:creationId xmlns:p14="http://schemas.microsoft.com/office/powerpoint/2010/main" val="1798145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22</a:t>
            </a:fld>
            <a:endParaRPr lang="en-US" dirty="0"/>
          </a:p>
        </p:txBody>
      </p:sp>
    </p:spTree>
    <p:extLst>
      <p:ext uri="{BB962C8B-B14F-4D97-AF65-F5344CB8AC3E}">
        <p14:creationId xmlns:p14="http://schemas.microsoft.com/office/powerpoint/2010/main" val="3614749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23</a:t>
            </a:fld>
            <a:endParaRPr lang="en-US" dirty="0"/>
          </a:p>
        </p:txBody>
      </p:sp>
    </p:spTree>
    <p:extLst>
      <p:ext uri="{BB962C8B-B14F-4D97-AF65-F5344CB8AC3E}">
        <p14:creationId xmlns:p14="http://schemas.microsoft.com/office/powerpoint/2010/main" val="175786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24</a:t>
            </a:fld>
            <a:endParaRPr lang="en-US" dirty="0"/>
          </a:p>
        </p:txBody>
      </p:sp>
    </p:spTree>
    <p:extLst>
      <p:ext uri="{BB962C8B-B14F-4D97-AF65-F5344CB8AC3E}">
        <p14:creationId xmlns:p14="http://schemas.microsoft.com/office/powerpoint/2010/main" val="780801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25</a:t>
            </a:fld>
            <a:endParaRPr lang="en-US" dirty="0"/>
          </a:p>
        </p:txBody>
      </p:sp>
    </p:spTree>
    <p:extLst>
      <p:ext uri="{BB962C8B-B14F-4D97-AF65-F5344CB8AC3E}">
        <p14:creationId xmlns:p14="http://schemas.microsoft.com/office/powerpoint/2010/main" val="2128245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26</a:t>
            </a:fld>
            <a:endParaRPr lang="en-US" dirty="0"/>
          </a:p>
        </p:txBody>
      </p:sp>
    </p:spTree>
    <p:extLst>
      <p:ext uri="{BB962C8B-B14F-4D97-AF65-F5344CB8AC3E}">
        <p14:creationId xmlns:p14="http://schemas.microsoft.com/office/powerpoint/2010/main" val="4128948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27</a:t>
            </a:fld>
            <a:endParaRPr lang="en-US" dirty="0"/>
          </a:p>
        </p:txBody>
      </p:sp>
    </p:spTree>
    <p:extLst>
      <p:ext uri="{BB962C8B-B14F-4D97-AF65-F5344CB8AC3E}">
        <p14:creationId xmlns:p14="http://schemas.microsoft.com/office/powerpoint/2010/main" val="13888833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28</a:t>
            </a:fld>
            <a:endParaRPr lang="en-US" dirty="0"/>
          </a:p>
        </p:txBody>
      </p:sp>
    </p:spTree>
    <p:extLst>
      <p:ext uri="{BB962C8B-B14F-4D97-AF65-F5344CB8AC3E}">
        <p14:creationId xmlns:p14="http://schemas.microsoft.com/office/powerpoint/2010/main" val="3642896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29</a:t>
            </a:fld>
            <a:endParaRPr lang="en-US" dirty="0"/>
          </a:p>
        </p:txBody>
      </p:sp>
    </p:spTree>
    <p:extLst>
      <p:ext uri="{BB962C8B-B14F-4D97-AF65-F5344CB8AC3E}">
        <p14:creationId xmlns:p14="http://schemas.microsoft.com/office/powerpoint/2010/main" val="603048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a:latin typeface="Arial" pitchFamily="34" charset="0"/>
                <a:cs typeface="Arial" pitchFamily="34" charset="0"/>
              </a:rPr>
              <a:t>Tiempo</a:t>
            </a:r>
            <a:r>
              <a:rPr lang="es-ES" baseline="0" dirty="0">
                <a:latin typeface="Arial" pitchFamily="34" charset="0"/>
                <a:cs typeface="Arial" pitchFamily="34" charset="0"/>
              </a:rPr>
              <a:t>: </a:t>
            </a:r>
            <a:endParaRPr lang="es-ES" baseline="0" dirty="0" smtClean="0">
              <a:latin typeface="Arial" pitchFamily="34" charset="0"/>
              <a:cs typeface="Arial" pitchFamily="34" charset="0"/>
            </a:endParaRP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a:t>
            </a:fld>
            <a:endParaRPr lang="en-US" dirty="0"/>
          </a:p>
        </p:txBody>
      </p:sp>
    </p:spTree>
    <p:extLst>
      <p:ext uri="{BB962C8B-B14F-4D97-AF65-F5344CB8AC3E}">
        <p14:creationId xmlns:p14="http://schemas.microsoft.com/office/powerpoint/2010/main" val="2054843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30</a:t>
            </a:fld>
            <a:endParaRPr lang="en-US" dirty="0"/>
          </a:p>
        </p:txBody>
      </p:sp>
    </p:spTree>
    <p:extLst>
      <p:ext uri="{BB962C8B-B14F-4D97-AF65-F5344CB8AC3E}">
        <p14:creationId xmlns:p14="http://schemas.microsoft.com/office/powerpoint/2010/main" val="1697029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31</a:t>
            </a:fld>
            <a:endParaRPr lang="en-US" dirty="0"/>
          </a:p>
        </p:txBody>
      </p:sp>
    </p:spTree>
    <p:extLst>
      <p:ext uri="{BB962C8B-B14F-4D97-AF65-F5344CB8AC3E}">
        <p14:creationId xmlns:p14="http://schemas.microsoft.com/office/powerpoint/2010/main" val="1505680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32</a:t>
            </a:fld>
            <a:endParaRPr lang="en-US" dirty="0"/>
          </a:p>
        </p:txBody>
      </p:sp>
    </p:spTree>
    <p:extLst>
      <p:ext uri="{BB962C8B-B14F-4D97-AF65-F5344CB8AC3E}">
        <p14:creationId xmlns:p14="http://schemas.microsoft.com/office/powerpoint/2010/main" val="23356335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33</a:t>
            </a:fld>
            <a:endParaRPr lang="en-US" dirty="0"/>
          </a:p>
        </p:txBody>
      </p:sp>
    </p:spTree>
    <p:extLst>
      <p:ext uri="{BB962C8B-B14F-4D97-AF65-F5344CB8AC3E}">
        <p14:creationId xmlns:p14="http://schemas.microsoft.com/office/powerpoint/2010/main" val="3747766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34</a:t>
            </a:fld>
            <a:endParaRPr lang="en-US" dirty="0"/>
          </a:p>
        </p:txBody>
      </p:sp>
    </p:spTree>
    <p:extLst>
      <p:ext uri="{BB962C8B-B14F-4D97-AF65-F5344CB8AC3E}">
        <p14:creationId xmlns:p14="http://schemas.microsoft.com/office/powerpoint/2010/main" val="890328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35</a:t>
            </a:fld>
            <a:endParaRPr lang="en-US" dirty="0"/>
          </a:p>
        </p:txBody>
      </p:sp>
    </p:spTree>
    <p:extLst>
      <p:ext uri="{BB962C8B-B14F-4D97-AF65-F5344CB8AC3E}">
        <p14:creationId xmlns:p14="http://schemas.microsoft.com/office/powerpoint/2010/main" val="4225234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36</a:t>
            </a:fld>
            <a:endParaRPr lang="en-US" dirty="0"/>
          </a:p>
        </p:txBody>
      </p:sp>
    </p:spTree>
    <p:extLst>
      <p:ext uri="{BB962C8B-B14F-4D97-AF65-F5344CB8AC3E}">
        <p14:creationId xmlns:p14="http://schemas.microsoft.com/office/powerpoint/2010/main" val="32731917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37</a:t>
            </a:fld>
            <a:endParaRPr lang="en-US" dirty="0"/>
          </a:p>
        </p:txBody>
      </p:sp>
    </p:spTree>
    <p:extLst>
      <p:ext uri="{BB962C8B-B14F-4D97-AF65-F5344CB8AC3E}">
        <p14:creationId xmlns:p14="http://schemas.microsoft.com/office/powerpoint/2010/main" val="1608866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38</a:t>
            </a:fld>
            <a:endParaRPr lang="en-US" dirty="0"/>
          </a:p>
        </p:txBody>
      </p:sp>
    </p:spTree>
    <p:extLst>
      <p:ext uri="{BB962C8B-B14F-4D97-AF65-F5344CB8AC3E}">
        <p14:creationId xmlns:p14="http://schemas.microsoft.com/office/powerpoint/2010/main" val="8789908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39</a:t>
            </a:fld>
            <a:endParaRPr lang="en-US" dirty="0"/>
          </a:p>
        </p:txBody>
      </p:sp>
    </p:spTree>
    <p:extLst>
      <p:ext uri="{BB962C8B-B14F-4D97-AF65-F5344CB8AC3E}">
        <p14:creationId xmlns:p14="http://schemas.microsoft.com/office/powerpoint/2010/main" val="247632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a:t>
            </a:fld>
            <a:endParaRPr lang="en-US" dirty="0"/>
          </a:p>
        </p:txBody>
      </p:sp>
    </p:spTree>
    <p:extLst>
      <p:ext uri="{BB962C8B-B14F-4D97-AF65-F5344CB8AC3E}">
        <p14:creationId xmlns:p14="http://schemas.microsoft.com/office/powerpoint/2010/main" val="28124851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40</a:t>
            </a:fld>
            <a:endParaRPr lang="en-US" dirty="0"/>
          </a:p>
        </p:txBody>
      </p:sp>
    </p:spTree>
    <p:extLst>
      <p:ext uri="{BB962C8B-B14F-4D97-AF65-F5344CB8AC3E}">
        <p14:creationId xmlns:p14="http://schemas.microsoft.com/office/powerpoint/2010/main" val="479057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41</a:t>
            </a:fld>
            <a:endParaRPr lang="en-US" dirty="0"/>
          </a:p>
        </p:txBody>
      </p:sp>
    </p:spTree>
    <p:extLst>
      <p:ext uri="{BB962C8B-B14F-4D97-AF65-F5344CB8AC3E}">
        <p14:creationId xmlns:p14="http://schemas.microsoft.com/office/powerpoint/2010/main" val="25830245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42</a:t>
            </a:fld>
            <a:endParaRPr lang="en-US" dirty="0"/>
          </a:p>
        </p:txBody>
      </p:sp>
    </p:spTree>
    <p:extLst>
      <p:ext uri="{BB962C8B-B14F-4D97-AF65-F5344CB8AC3E}">
        <p14:creationId xmlns:p14="http://schemas.microsoft.com/office/powerpoint/2010/main" val="20593752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43</a:t>
            </a:fld>
            <a:endParaRPr lang="en-US" dirty="0"/>
          </a:p>
        </p:txBody>
      </p:sp>
    </p:spTree>
    <p:extLst>
      <p:ext uri="{BB962C8B-B14F-4D97-AF65-F5344CB8AC3E}">
        <p14:creationId xmlns:p14="http://schemas.microsoft.com/office/powerpoint/2010/main" val="8878542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44</a:t>
            </a:fld>
            <a:endParaRPr lang="en-US" dirty="0"/>
          </a:p>
        </p:txBody>
      </p:sp>
    </p:spTree>
    <p:extLst>
      <p:ext uri="{BB962C8B-B14F-4D97-AF65-F5344CB8AC3E}">
        <p14:creationId xmlns:p14="http://schemas.microsoft.com/office/powerpoint/2010/main" val="5462051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45</a:t>
            </a:fld>
            <a:endParaRPr lang="en-US" dirty="0"/>
          </a:p>
        </p:txBody>
      </p:sp>
    </p:spTree>
    <p:extLst>
      <p:ext uri="{BB962C8B-B14F-4D97-AF65-F5344CB8AC3E}">
        <p14:creationId xmlns:p14="http://schemas.microsoft.com/office/powerpoint/2010/main" val="3946687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46</a:t>
            </a:fld>
            <a:endParaRPr lang="en-US" dirty="0"/>
          </a:p>
        </p:txBody>
      </p:sp>
    </p:spTree>
    <p:extLst>
      <p:ext uri="{BB962C8B-B14F-4D97-AF65-F5344CB8AC3E}">
        <p14:creationId xmlns:p14="http://schemas.microsoft.com/office/powerpoint/2010/main" val="34917810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47</a:t>
            </a:fld>
            <a:endParaRPr lang="en-US" dirty="0"/>
          </a:p>
        </p:txBody>
      </p:sp>
    </p:spTree>
    <p:extLst>
      <p:ext uri="{BB962C8B-B14F-4D97-AF65-F5344CB8AC3E}">
        <p14:creationId xmlns:p14="http://schemas.microsoft.com/office/powerpoint/2010/main" val="14114311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48</a:t>
            </a:fld>
            <a:endParaRPr lang="en-US" dirty="0"/>
          </a:p>
        </p:txBody>
      </p:sp>
    </p:spTree>
    <p:extLst>
      <p:ext uri="{BB962C8B-B14F-4D97-AF65-F5344CB8AC3E}">
        <p14:creationId xmlns:p14="http://schemas.microsoft.com/office/powerpoint/2010/main" val="41566328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49</a:t>
            </a:fld>
            <a:endParaRPr lang="en-US" dirty="0"/>
          </a:p>
        </p:txBody>
      </p:sp>
    </p:spTree>
    <p:extLst>
      <p:ext uri="{BB962C8B-B14F-4D97-AF65-F5344CB8AC3E}">
        <p14:creationId xmlns:p14="http://schemas.microsoft.com/office/powerpoint/2010/main" val="19502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 Cuando un trabajador nuevo ingrese a una unidad minera recibirá en forma obligatoria lo siguiente:</a:t>
            </a:r>
          </a:p>
          <a:p>
            <a:pPr marL="228600" indent="-228600" algn="just">
              <a:spcBef>
                <a:spcPct val="20000"/>
              </a:spcBef>
              <a:buClr>
                <a:schemeClr val="accent1"/>
              </a:buClr>
              <a:buSzPct val="80000"/>
              <a:buAutoNum type="arabicPeriod"/>
            </a:pPr>
            <a:r>
              <a:rPr lang="es-PE" dirty="0" smtClean="0"/>
              <a:t>Inducción y orientación básica no menor de ocho (8) horas, de acuerdo al ANEXO Nº 4. </a:t>
            </a:r>
          </a:p>
          <a:p>
            <a:pPr marL="228600" indent="-228600" algn="just">
              <a:spcBef>
                <a:spcPct val="20000"/>
              </a:spcBef>
              <a:buClr>
                <a:schemeClr val="accent1"/>
              </a:buClr>
              <a:buSzPct val="80000"/>
              <a:buAutoNum type="arabicPeriod"/>
            </a:pPr>
            <a:r>
              <a:rPr lang="es-PE" dirty="0" smtClean="0"/>
              <a:t>Capacitación específica teórico-práctica en el área de trabajo. Esta capacitación en ningún caso podrá ser menor de ocho (8) horas diarias durante cuatro (4) días, en actividades mineras y conexas de alto riesgo, según el ANEXO Nº 5 y no menor de ocho (8) horas diarias durante dos (2) días en actividades de menor riesgo. </a:t>
            </a:r>
          </a:p>
          <a:p>
            <a:pPr marL="0" indent="0" algn="just">
              <a:spcBef>
                <a:spcPct val="20000"/>
              </a:spcBef>
              <a:buClr>
                <a:schemeClr val="accent1"/>
              </a:buClr>
              <a:buSzPct val="80000"/>
              <a:buNone/>
            </a:pPr>
            <a:endParaRPr lang="es-PE" dirty="0" smtClean="0"/>
          </a:p>
          <a:p>
            <a:pPr marL="0" indent="0" algn="just">
              <a:spcBef>
                <a:spcPct val="20000"/>
              </a:spcBef>
              <a:buClr>
                <a:schemeClr val="accent1"/>
              </a:buClr>
              <a:buSzPct val="80000"/>
              <a:buNone/>
            </a:pPr>
            <a:r>
              <a:rPr lang="es-PE" dirty="0" smtClean="0"/>
              <a:t>En el caso de que el trabajador ingrese a la unidad minera para realizar labores especiales de mantenimiento de instalaciones y equipos y otras que no excedan de treinta (30) días, recibirá una inducción de acuerdo al ANEXO N° 4, no menor de cuatro (4) horas. La inducción de acuerdo al anexo indicado tendrá una vigencia de un (1) año para la misma unidad minera. </a:t>
            </a:r>
          </a:p>
          <a:p>
            <a:pPr marL="0" indent="0" algn="just">
              <a:spcBef>
                <a:spcPct val="20000"/>
              </a:spcBef>
              <a:buClr>
                <a:schemeClr val="accent1"/>
              </a:buClr>
              <a:buSzPct val="80000"/>
              <a:buNone/>
            </a:pPr>
            <a:endParaRPr lang="es-PE" dirty="0" smtClean="0"/>
          </a:p>
          <a:p>
            <a:pPr marL="0" indent="0" algn="just">
              <a:spcBef>
                <a:spcPct val="20000"/>
              </a:spcBef>
              <a:buClr>
                <a:schemeClr val="accent1"/>
              </a:buClr>
              <a:buSzPct val="80000"/>
              <a:buNone/>
            </a:pPr>
            <a:r>
              <a:rPr lang="es-PE" dirty="0" smtClean="0"/>
              <a:t>Luego de concluir la inducción y capacitación indicadas, el Área de Capacitación emitirá una constancia en la que se consigne que el trabajador es apto para ocupar el puesto que se le asigne</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a:t>
            </a:fld>
            <a:endParaRPr lang="en-US" dirty="0"/>
          </a:p>
        </p:txBody>
      </p:sp>
    </p:spTree>
    <p:extLst>
      <p:ext uri="{BB962C8B-B14F-4D97-AF65-F5344CB8AC3E}">
        <p14:creationId xmlns:p14="http://schemas.microsoft.com/office/powerpoint/2010/main" val="32922557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50</a:t>
            </a:fld>
            <a:endParaRPr lang="en-US" dirty="0"/>
          </a:p>
        </p:txBody>
      </p:sp>
    </p:spTree>
    <p:extLst>
      <p:ext uri="{BB962C8B-B14F-4D97-AF65-F5344CB8AC3E}">
        <p14:creationId xmlns:p14="http://schemas.microsoft.com/office/powerpoint/2010/main" val="7894297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51</a:t>
            </a:fld>
            <a:endParaRPr lang="en-US" dirty="0"/>
          </a:p>
        </p:txBody>
      </p:sp>
    </p:spTree>
    <p:extLst>
      <p:ext uri="{BB962C8B-B14F-4D97-AF65-F5344CB8AC3E}">
        <p14:creationId xmlns:p14="http://schemas.microsoft.com/office/powerpoint/2010/main" val="40725497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52</a:t>
            </a:fld>
            <a:endParaRPr lang="en-US" dirty="0"/>
          </a:p>
        </p:txBody>
      </p:sp>
    </p:spTree>
    <p:extLst>
      <p:ext uri="{BB962C8B-B14F-4D97-AF65-F5344CB8AC3E}">
        <p14:creationId xmlns:p14="http://schemas.microsoft.com/office/powerpoint/2010/main" val="2457268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53</a:t>
            </a:fld>
            <a:endParaRPr lang="en-US" dirty="0"/>
          </a:p>
        </p:txBody>
      </p:sp>
    </p:spTree>
    <p:extLst>
      <p:ext uri="{BB962C8B-B14F-4D97-AF65-F5344CB8AC3E}">
        <p14:creationId xmlns:p14="http://schemas.microsoft.com/office/powerpoint/2010/main" val="6190359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54</a:t>
            </a:fld>
            <a:endParaRPr lang="en-US" dirty="0"/>
          </a:p>
        </p:txBody>
      </p:sp>
    </p:spTree>
    <p:extLst>
      <p:ext uri="{BB962C8B-B14F-4D97-AF65-F5344CB8AC3E}">
        <p14:creationId xmlns:p14="http://schemas.microsoft.com/office/powerpoint/2010/main" val="41365226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55</a:t>
            </a:fld>
            <a:endParaRPr lang="en-US" dirty="0"/>
          </a:p>
        </p:txBody>
      </p:sp>
    </p:spTree>
    <p:extLst>
      <p:ext uri="{BB962C8B-B14F-4D97-AF65-F5344CB8AC3E}">
        <p14:creationId xmlns:p14="http://schemas.microsoft.com/office/powerpoint/2010/main" val="21349489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56</a:t>
            </a:fld>
            <a:endParaRPr lang="en-US" dirty="0"/>
          </a:p>
        </p:txBody>
      </p:sp>
    </p:spTree>
    <p:extLst>
      <p:ext uri="{BB962C8B-B14F-4D97-AF65-F5344CB8AC3E}">
        <p14:creationId xmlns:p14="http://schemas.microsoft.com/office/powerpoint/2010/main" val="4792582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57</a:t>
            </a:fld>
            <a:endParaRPr lang="en-US" dirty="0"/>
          </a:p>
        </p:txBody>
      </p:sp>
    </p:spTree>
    <p:extLst>
      <p:ext uri="{BB962C8B-B14F-4D97-AF65-F5344CB8AC3E}">
        <p14:creationId xmlns:p14="http://schemas.microsoft.com/office/powerpoint/2010/main" val="15740908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58</a:t>
            </a:fld>
            <a:endParaRPr lang="en-US" dirty="0"/>
          </a:p>
        </p:txBody>
      </p:sp>
    </p:spTree>
    <p:extLst>
      <p:ext uri="{BB962C8B-B14F-4D97-AF65-F5344CB8AC3E}">
        <p14:creationId xmlns:p14="http://schemas.microsoft.com/office/powerpoint/2010/main" val="39272157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59</a:t>
            </a:fld>
            <a:endParaRPr lang="en-US" dirty="0"/>
          </a:p>
        </p:txBody>
      </p:sp>
    </p:spTree>
    <p:extLst>
      <p:ext uri="{BB962C8B-B14F-4D97-AF65-F5344CB8AC3E}">
        <p14:creationId xmlns:p14="http://schemas.microsoft.com/office/powerpoint/2010/main" val="1449286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6</a:t>
            </a:fld>
            <a:endParaRPr lang="en-US" dirty="0"/>
          </a:p>
        </p:txBody>
      </p:sp>
    </p:spTree>
    <p:extLst>
      <p:ext uri="{BB962C8B-B14F-4D97-AF65-F5344CB8AC3E}">
        <p14:creationId xmlns:p14="http://schemas.microsoft.com/office/powerpoint/2010/main" val="3793845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1 min</a:t>
            </a:r>
          </a:p>
          <a:p>
            <a:pPr algn="just">
              <a:spcBef>
                <a:spcPct val="20000"/>
              </a:spcBef>
              <a:buClr>
                <a:schemeClr val="accent1"/>
              </a:buClr>
              <a:buSzPct val="80000"/>
            </a:pPr>
            <a:r>
              <a:rPr lang="es-ES" baseline="0" dirty="0" smtClean="0">
                <a:latin typeface="Arial" pitchFamily="34" charset="0"/>
                <a:cs typeface="Arial" pitchFamily="34" charset="0"/>
              </a:rPr>
              <a:t>Acumulado: 540 min</a:t>
            </a:r>
          </a:p>
          <a:p>
            <a:pPr marL="0" marR="0" indent="0" algn="just" defTabSz="914400" rtl="0" eaLnBrk="1" fontAlgn="auto" latinLnBrk="0" hangingPunct="1">
              <a:lnSpc>
                <a:spcPct val="100000"/>
              </a:lnSpc>
              <a:spcBef>
                <a:spcPct val="20000"/>
              </a:spcBef>
              <a:spcAft>
                <a:spcPts val="0"/>
              </a:spcAft>
              <a:buClr>
                <a:schemeClr val="accent1"/>
              </a:buClr>
              <a:buSzPct val="80000"/>
              <a:buFontTx/>
              <a:buNone/>
              <a:tabLst/>
              <a:defRPr/>
            </a:pPr>
            <a:r>
              <a:rPr lang="es-ES" dirty="0" smtClean="0">
                <a:latin typeface="Arial" pitchFamily="34" charset="0"/>
                <a:cs typeface="Arial" pitchFamily="34" charset="0"/>
              </a:rPr>
              <a:t>Comentarios:</a:t>
            </a:r>
            <a:r>
              <a:rPr lang="es-ES" dirty="0" smtClean="0"/>
              <a:t> Agradecer por la atención prestada durante la inducción,</a:t>
            </a:r>
            <a:r>
              <a:rPr lang="es-ES" baseline="0" dirty="0" smtClean="0"/>
              <a:t> </a:t>
            </a:r>
            <a:r>
              <a:rPr lang="es-ES" dirty="0" smtClean="0"/>
              <a:t>Recordar los valores y</a:t>
            </a:r>
            <a:r>
              <a:rPr lang="es-ES" baseline="0" dirty="0" smtClean="0"/>
              <a:t> compromisos que estamos adquiriendo</a:t>
            </a:r>
          </a:p>
          <a:p>
            <a:pPr marL="0" marR="0" indent="0" algn="just" defTabSz="914400" rtl="0" eaLnBrk="1" fontAlgn="auto" latinLnBrk="0" hangingPunct="1">
              <a:lnSpc>
                <a:spcPct val="100000"/>
              </a:lnSpc>
              <a:spcBef>
                <a:spcPct val="20000"/>
              </a:spcBef>
              <a:spcAft>
                <a:spcPts val="0"/>
              </a:spcAft>
              <a:buClr>
                <a:schemeClr val="accent1"/>
              </a:buClr>
              <a:buSzPct val="80000"/>
              <a:buFontTx/>
              <a:buNone/>
              <a:tabLst/>
              <a:defRPr/>
            </a:pPr>
            <a:r>
              <a:rPr lang="es-ES" baseline="0" dirty="0" smtClean="0"/>
              <a:t>El instructor debe verificar las evaluaciones y firmar los Anexo 4 y entregar los documentos requeridos para el trámite de fotocheck al término de esta sesión.</a:t>
            </a:r>
            <a:endParaRPr lang="es-ES" dirty="0" smtClean="0"/>
          </a:p>
          <a:p>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60</a:t>
            </a:fld>
            <a:endParaRPr lang="en-US" dirty="0"/>
          </a:p>
        </p:txBody>
      </p:sp>
    </p:spTree>
    <p:extLst>
      <p:ext uri="{BB962C8B-B14F-4D97-AF65-F5344CB8AC3E}">
        <p14:creationId xmlns:p14="http://schemas.microsoft.com/office/powerpoint/2010/main" val="4088094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7</a:t>
            </a:fld>
            <a:endParaRPr lang="en-US" dirty="0"/>
          </a:p>
        </p:txBody>
      </p:sp>
    </p:spTree>
    <p:extLst>
      <p:ext uri="{BB962C8B-B14F-4D97-AF65-F5344CB8AC3E}">
        <p14:creationId xmlns:p14="http://schemas.microsoft.com/office/powerpoint/2010/main" val="4031576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8</a:t>
            </a:fld>
            <a:endParaRPr lang="en-US" dirty="0"/>
          </a:p>
        </p:txBody>
      </p:sp>
    </p:spTree>
    <p:extLst>
      <p:ext uri="{BB962C8B-B14F-4D97-AF65-F5344CB8AC3E}">
        <p14:creationId xmlns:p14="http://schemas.microsoft.com/office/powerpoint/2010/main" val="2857522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9</a:t>
            </a:fld>
            <a:endParaRPr lang="en-US" dirty="0"/>
          </a:p>
        </p:txBody>
      </p:sp>
    </p:spTree>
    <p:extLst>
      <p:ext uri="{BB962C8B-B14F-4D97-AF65-F5344CB8AC3E}">
        <p14:creationId xmlns:p14="http://schemas.microsoft.com/office/powerpoint/2010/main" val="16794571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5C32E11-FB2C-B842-840E-926CE5DA4A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457200"/>
            <a:ext cx="11277600" cy="5943600"/>
          </a:xfrm>
          <a:prstGeom prst="rect">
            <a:avLst/>
          </a:prstGeom>
        </p:spPr>
      </p:pic>
      <p:sp>
        <p:nvSpPr>
          <p:cNvPr id="6" name="Slide Number Placeholder 5">
            <a:extLst>
              <a:ext uri="{FF2B5EF4-FFF2-40B4-BE49-F238E27FC236}">
                <a16:creationId xmlns:a16="http://schemas.microsoft.com/office/drawing/2014/main" id="{93D23429-9812-6E4A-8EA7-9C21D560B928}"/>
              </a:ext>
            </a:extLst>
          </p:cNvPr>
          <p:cNvSpPr>
            <a:spLocks noGrp="1"/>
          </p:cNvSpPr>
          <p:nvPr>
            <p:ph type="sldNum" sz="quarter" idx="12"/>
          </p:nvPr>
        </p:nvSpPr>
        <p:spPr/>
        <p:txBody>
          <a:bodyPr/>
          <a:lstStyle>
            <a:lvl1pPr>
              <a:defRPr>
                <a:solidFill>
                  <a:schemeClr val="bg1"/>
                </a:solidFill>
              </a:defRPr>
            </a:lvl1pPr>
          </a:lstStyle>
          <a:p>
            <a:fld id="{87623F39-AE2E-CF4A-B31F-253D2016F5BB}" type="slidenum">
              <a:rPr lang="en-US" smtClean="0"/>
              <a:pPr/>
              <a:t>‹Nº›</a:t>
            </a:fld>
            <a:endParaRPr lang="en-US" dirty="0"/>
          </a:p>
        </p:txBody>
      </p:sp>
      <p:pic>
        <p:nvPicPr>
          <p:cNvPr id="5" name="Picture 10">
            <a:extLst>
              <a:ext uri="{FF2B5EF4-FFF2-40B4-BE49-F238E27FC236}">
                <a16:creationId xmlns:a16="http://schemas.microsoft.com/office/drawing/2014/main" id="{55C32E11-FB2C-B842-840E-926CE5DA4A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411018"/>
            <a:ext cx="11277600" cy="5943600"/>
          </a:xfrm>
          <a:prstGeom prst="rect">
            <a:avLst/>
          </a:prstGeom>
        </p:spPr>
      </p:pic>
      <p:pic>
        <p:nvPicPr>
          <p:cNvPr id="7" name="Imagen 6">
            <a:extLst>
              <a:ext uri="{FF2B5EF4-FFF2-40B4-BE49-F238E27FC236}">
                <a16:creationId xmlns:a16="http://schemas.microsoft.com/office/drawing/2014/main" id="{BB613126-39F5-4B06-AFA4-DBF9162CF2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172567265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79D0F-2D8F-8C46-8303-6E74FE8AD50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FEF7C69-4621-664A-929D-E99ACA20624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4756C3B-7A12-C44A-88DA-877E6E5D394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B639688-9824-3440-B7FD-FAD366E16853}"/>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6" name="Slide Number Placeholder 5">
            <a:extLst>
              <a:ext uri="{FF2B5EF4-FFF2-40B4-BE49-F238E27FC236}">
                <a16:creationId xmlns:a16="http://schemas.microsoft.com/office/drawing/2014/main" id="{A80CC8D9-7D65-A743-B543-171DC29FD857}"/>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2547676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B841F1-C1E0-4940-AE67-3224E759E2E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E2E8176-B8BB-9D45-BA10-A1A3DBB1396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D8111A8-1D01-9443-97F5-2A0FA6C8756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C34BA1F-C425-1E4A-BC71-24C57B364867}"/>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6" name="Slide Number Placeholder 5">
            <a:extLst>
              <a:ext uri="{FF2B5EF4-FFF2-40B4-BE49-F238E27FC236}">
                <a16:creationId xmlns:a16="http://schemas.microsoft.com/office/drawing/2014/main" id="{43275C54-A44C-474D-8BC5-BD1E359C5E36}"/>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872914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4D904A-A19A-3949-8D9E-4C7F13AA9810}"/>
              </a:ext>
            </a:extLst>
          </p:cNvPr>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Footer Placeholder 6">
            <a:extLst>
              <a:ext uri="{FF2B5EF4-FFF2-40B4-BE49-F238E27FC236}">
                <a16:creationId xmlns:a16="http://schemas.microsoft.com/office/drawing/2014/main" id="{D2E6BFBD-9DFC-A742-B222-6C2C4D999C81}"/>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8" name="Slide Number Placeholder 7">
            <a:extLst>
              <a:ext uri="{FF2B5EF4-FFF2-40B4-BE49-F238E27FC236}">
                <a16:creationId xmlns:a16="http://schemas.microsoft.com/office/drawing/2014/main" id="{D1DA4BF0-521D-984A-9956-A5C4AB9A2A6B}"/>
              </a:ext>
            </a:extLst>
          </p:cNvPr>
          <p:cNvSpPr>
            <a:spLocks noGrp="1"/>
          </p:cNvSpPr>
          <p:nvPr>
            <p:ph type="sldNum" sz="quarter" idx="11"/>
          </p:nvPr>
        </p:nvSpPr>
        <p:spPr/>
        <p:txBody>
          <a:bodyPr/>
          <a:lstStyle/>
          <a:p>
            <a:fld id="{3CDB285B-DFCF-F045-9459-27C683DF8B15}" type="slidenum">
              <a:rPr lang="en-US" smtClean="0"/>
              <a:t>‹Nº›</a:t>
            </a:fld>
            <a:endParaRPr lang="en-US" dirty="0"/>
          </a:p>
        </p:txBody>
      </p:sp>
    </p:spTree>
    <p:extLst>
      <p:ext uri="{BB962C8B-B14F-4D97-AF65-F5344CB8AC3E}">
        <p14:creationId xmlns:p14="http://schemas.microsoft.com/office/powerpoint/2010/main" val="870567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0C0EC7-F6ED-F24D-B085-EC3881D5DA89}"/>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C2A613C4-DD93-8745-AD73-C58353FDD36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7">
            <a:extLst>
              <a:ext uri="{FF2B5EF4-FFF2-40B4-BE49-F238E27FC236}">
                <a16:creationId xmlns:a16="http://schemas.microsoft.com/office/drawing/2014/main" id="{27298494-EEC2-AF49-A979-940677B118E1}"/>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9" name="Slide Number Placeholder 8">
            <a:extLst>
              <a:ext uri="{FF2B5EF4-FFF2-40B4-BE49-F238E27FC236}">
                <a16:creationId xmlns:a16="http://schemas.microsoft.com/office/drawing/2014/main" id="{52C543D4-EA3A-D049-BA5D-FBBA71737F73}"/>
              </a:ext>
            </a:extLst>
          </p:cNvPr>
          <p:cNvSpPr>
            <a:spLocks noGrp="1"/>
          </p:cNvSpPr>
          <p:nvPr>
            <p:ph type="sldNum" sz="quarter" idx="11"/>
          </p:nvPr>
        </p:nvSpPr>
        <p:spPr/>
        <p:txBody>
          <a:bodyPr/>
          <a:lstStyle/>
          <a:p>
            <a:fld id="{3CDB285B-DFCF-F045-9459-27C683DF8B15}" type="slidenum">
              <a:rPr lang="en-US" smtClean="0"/>
              <a:t>‹Nº›</a:t>
            </a:fld>
            <a:endParaRPr lang="en-US" dirty="0"/>
          </a:p>
        </p:txBody>
      </p:sp>
    </p:spTree>
    <p:extLst>
      <p:ext uri="{BB962C8B-B14F-4D97-AF65-F5344CB8AC3E}">
        <p14:creationId xmlns:p14="http://schemas.microsoft.com/office/powerpoint/2010/main" val="603894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ngle Pictur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A9DCD8-F397-5A48-A670-DD19B650F07E}"/>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11" name="Slide Number Placeholder 10">
            <a:extLst>
              <a:ext uri="{FF2B5EF4-FFF2-40B4-BE49-F238E27FC236}">
                <a16:creationId xmlns:a16="http://schemas.microsoft.com/office/drawing/2014/main" id="{86D7BC1E-DEEB-9044-8954-AE67B1B86590}"/>
              </a:ext>
            </a:extLst>
          </p:cNvPr>
          <p:cNvSpPr>
            <a:spLocks noGrp="1"/>
          </p:cNvSpPr>
          <p:nvPr>
            <p:ph type="sldNum" sz="quarter" idx="11"/>
          </p:nvPr>
        </p:nvSpPr>
        <p:spPr/>
        <p:txBody>
          <a:bodyPr/>
          <a:lstStyle/>
          <a:p>
            <a:fld id="{3CDB285B-DFCF-F045-9459-27C683DF8B15}" type="slidenum">
              <a:rPr lang="en-US" smtClean="0"/>
              <a:t>‹Nº›</a:t>
            </a:fld>
            <a:endParaRPr lang="en-US" dirty="0"/>
          </a:p>
        </p:txBody>
      </p:sp>
      <p:sp>
        <p:nvSpPr>
          <p:cNvPr id="13" name="Picture Placeholder 12">
            <a:extLst>
              <a:ext uri="{FF2B5EF4-FFF2-40B4-BE49-F238E27FC236}">
                <a16:creationId xmlns:a16="http://schemas.microsoft.com/office/drawing/2014/main" id="{F941C7FA-5618-3545-BF84-8C47EB64DACC}"/>
              </a:ext>
            </a:extLst>
          </p:cNvPr>
          <p:cNvSpPr>
            <a:spLocks noGrp="1"/>
          </p:cNvSpPr>
          <p:nvPr>
            <p:ph type="pic" sz="quarter" idx="12"/>
          </p:nvPr>
        </p:nvSpPr>
        <p:spPr>
          <a:xfrm>
            <a:off x="838200" y="1363663"/>
            <a:ext cx="10515600" cy="4737100"/>
          </a:xfrm>
        </p:spPr>
        <p:txBody>
          <a:bodyPr/>
          <a:lstStyle/>
          <a:p>
            <a:endParaRPr lang="en-US" dirty="0"/>
          </a:p>
        </p:txBody>
      </p:sp>
    </p:spTree>
    <p:extLst>
      <p:ext uri="{BB962C8B-B14F-4D97-AF65-F5344CB8AC3E}">
        <p14:creationId xmlns:p14="http://schemas.microsoft.com/office/powerpoint/2010/main" val="1967219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A9DCD8-F397-5A48-A670-DD19B650F07E}"/>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11" name="Slide Number Placeholder 10">
            <a:extLst>
              <a:ext uri="{FF2B5EF4-FFF2-40B4-BE49-F238E27FC236}">
                <a16:creationId xmlns:a16="http://schemas.microsoft.com/office/drawing/2014/main" id="{86D7BC1E-DEEB-9044-8954-AE67B1B86590}"/>
              </a:ext>
            </a:extLst>
          </p:cNvPr>
          <p:cNvSpPr>
            <a:spLocks noGrp="1"/>
          </p:cNvSpPr>
          <p:nvPr>
            <p:ph type="sldNum" sz="quarter" idx="11"/>
          </p:nvPr>
        </p:nvSpPr>
        <p:spPr/>
        <p:txBody>
          <a:bodyPr/>
          <a:lstStyle/>
          <a:p>
            <a:fld id="{3CDB285B-DFCF-F045-9459-27C683DF8B15}" type="slidenum">
              <a:rPr lang="en-US" smtClean="0"/>
              <a:t>‹Nº›</a:t>
            </a:fld>
            <a:endParaRPr lang="en-US" dirty="0"/>
          </a:p>
        </p:txBody>
      </p:sp>
      <p:sp>
        <p:nvSpPr>
          <p:cNvPr id="8" name="Chart Placeholder 7">
            <a:extLst>
              <a:ext uri="{FF2B5EF4-FFF2-40B4-BE49-F238E27FC236}">
                <a16:creationId xmlns:a16="http://schemas.microsoft.com/office/drawing/2014/main" id="{8CE680C9-5A21-6C4A-8C97-5636D548A03F}"/>
              </a:ext>
            </a:extLst>
          </p:cNvPr>
          <p:cNvSpPr>
            <a:spLocks noGrp="1"/>
          </p:cNvSpPr>
          <p:nvPr>
            <p:ph type="chart" sz="quarter" idx="12"/>
          </p:nvPr>
        </p:nvSpPr>
        <p:spPr>
          <a:xfrm>
            <a:off x="838200" y="1468438"/>
            <a:ext cx="10515600" cy="4692650"/>
          </a:xfrm>
        </p:spPr>
        <p:txBody>
          <a:bodyPr/>
          <a:lstStyle/>
          <a:p>
            <a:endParaRPr lang="en-US" dirty="0"/>
          </a:p>
        </p:txBody>
      </p:sp>
    </p:spTree>
    <p:extLst>
      <p:ext uri="{BB962C8B-B14F-4D97-AF65-F5344CB8AC3E}">
        <p14:creationId xmlns:p14="http://schemas.microsoft.com/office/powerpoint/2010/main" val="2711313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Image + Tex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A9DCD8-F397-5A48-A670-DD19B650F07E}"/>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11" name="Slide Number Placeholder 10">
            <a:extLst>
              <a:ext uri="{FF2B5EF4-FFF2-40B4-BE49-F238E27FC236}">
                <a16:creationId xmlns:a16="http://schemas.microsoft.com/office/drawing/2014/main" id="{86D7BC1E-DEEB-9044-8954-AE67B1B86590}"/>
              </a:ext>
            </a:extLst>
          </p:cNvPr>
          <p:cNvSpPr>
            <a:spLocks noGrp="1"/>
          </p:cNvSpPr>
          <p:nvPr>
            <p:ph type="sldNum" sz="quarter" idx="11"/>
          </p:nvPr>
        </p:nvSpPr>
        <p:spPr/>
        <p:txBody>
          <a:bodyPr/>
          <a:lstStyle/>
          <a:p>
            <a:fld id="{3CDB285B-DFCF-F045-9459-27C683DF8B15}" type="slidenum">
              <a:rPr lang="en-US" smtClean="0"/>
              <a:t>‹Nº›</a:t>
            </a:fld>
            <a:endParaRPr lang="en-US" dirty="0"/>
          </a:p>
        </p:txBody>
      </p:sp>
      <p:sp>
        <p:nvSpPr>
          <p:cNvPr id="4" name="Picture Placeholder 3">
            <a:extLst>
              <a:ext uri="{FF2B5EF4-FFF2-40B4-BE49-F238E27FC236}">
                <a16:creationId xmlns:a16="http://schemas.microsoft.com/office/drawing/2014/main" id="{22A9106A-4C0E-6C49-AB76-82194969429D}"/>
              </a:ext>
            </a:extLst>
          </p:cNvPr>
          <p:cNvSpPr>
            <a:spLocks noGrp="1"/>
          </p:cNvSpPr>
          <p:nvPr>
            <p:ph type="pic" sz="quarter" idx="12"/>
          </p:nvPr>
        </p:nvSpPr>
        <p:spPr>
          <a:xfrm>
            <a:off x="838200" y="1664403"/>
            <a:ext cx="2370138" cy="2368550"/>
          </a:xfrm>
        </p:spPr>
        <p:txBody>
          <a:bodyPr/>
          <a:lstStyle/>
          <a:p>
            <a:endParaRPr lang="en-US" dirty="0"/>
          </a:p>
        </p:txBody>
      </p:sp>
      <p:sp>
        <p:nvSpPr>
          <p:cNvPr id="9" name="Picture Placeholder 3">
            <a:extLst>
              <a:ext uri="{FF2B5EF4-FFF2-40B4-BE49-F238E27FC236}">
                <a16:creationId xmlns:a16="http://schemas.microsoft.com/office/drawing/2014/main" id="{B972AFAD-1BCA-B947-BF5A-9BB165FE7FB7}"/>
              </a:ext>
            </a:extLst>
          </p:cNvPr>
          <p:cNvSpPr>
            <a:spLocks noGrp="1"/>
          </p:cNvSpPr>
          <p:nvPr>
            <p:ph type="pic" sz="quarter" idx="13"/>
          </p:nvPr>
        </p:nvSpPr>
        <p:spPr>
          <a:xfrm>
            <a:off x="3661347" y="1664403"/>
            <a:ext cx="2370138" cy="2368550"/>
          </a:xfrm>
        </p:spPr>
        <p:txBody>
          <a:bodyPr/>
          <a:lstStyle/>
          <a:p>
            <a:endParaRPr lang="en-US" dirty="0"/>
          </a:p>
        </p:txBody>
      </p:sp>
      <p:sp>
        <p:nvSpPr>
          <p:cNvPr id="6" name="Text Placeholder 5">
            <a:extLst>
              <a:ext uri="{FF2B5EF4-FFF2-40B4-BE49-F238E27FC236}">
                <a16:creationId xmlns:a16="http://schemas.microsoft.com/office/drawing/2014/main" id="{B4BDD67A-874C-5641-9ECD-0709031CA233}"/>
              </a:ext>
            </a:extLst>
          </p:cNvPr>
          <p:cNvSpPr>
            <a:spLocks noGrp="1"/>
          </p:cNvSpPr>
          <p:nvPr>
            <p:ph type="body" sz="quarter" idx="16"/>
          </p:nvPr>
        </p:nvSpPr>
        <p:spPr>
          <a:xfrm>
            <a:off x="838200" y="4332288"/>
            <a:ext cx="2370138" cy="17986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5">
            <a:extLst>
              <a:ext uri="{FF2B5EF4-FFF2-40B4-BE49-F238E27FC236}">
                <a16:creationId xmlns:a16="http://schemas.microsoft.com/office/drawing/2014/main" id="{D2EA1EF2-01C2-FA42-B649-8F8E6BBF127C}"/>
              </a:ext>
            </a:extLst>
          </p:cNvPr>
          <p:cNvSpPr>
            <a:spLocks noGrp="1"/>
          </p:cNvSpPr>
          <p:nvPr>
            <p:ph type="body" sz="quarter" idx="17"/>
          </p:nvPr>
        </p:nvSpPr>
        <p:spPr>
          <a:xfrm>
            <a:off x="3656351" y="4332288"/>
            <a:ext cx="2370138" cy="17986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16">
            <a:extLst>
              <a:ext uri="{FF2B5EF4-FFF2-40B4-BE49-F238E27FC236}">
                <a16:creationId xmlns:a16="http://schemas.microsoft.com/office/drawing/2014/main" id="{42FFB695-88C7-C441-8CD3-550CF215A8EE}"/>
              </a:ext>
            </a:extLst>
          </p:cNvPr>
          <p:cNvSpPr>
            <a:spLocks noGrp="1"/>
          </p:cNvSpPr>
          <p:nvPr>
            <p:ph type="body" sz="quarter" idx="18"/>
          </p:nvPr>
        </p:nvSpPr>
        <p:spPr>
          <a:xfrm>
            <a:off x="6535738" y="1663700"/>
            <a:ext cx="4818062" cy="44672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50736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able ">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A9DCD8-F397-5A48-A670-DD19B650F07E}"/>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11" name="Slide Number Placeholder 10">
            <a:extLst>
              <a:ext uri="{FF2B5EF4-FFF2-40B4-BE49-F238E27FC236}">
                <a16:creationId xmlns:a16="http://schemas.microsoft.com/office/drawing/2014/main" id="{86D7BC1E-DEEB-9044-8954-AE67B1B86590}"/>
              </a:ext>
            </a:extLst>
          </p:cNvPr>
          <p:cNvSpPr>
            <a:spLocks noGrp="1"/>
          </p:cNvSpPr>
          <p:nvPr>
            <p:ph type="sldNum" sz="quarter" idx="11"/>
          </p:nvPr>
        </p:nvSpPr>
        <p:spPr/>
        <p:txBody>
          <a:bodyPr/>
          <a:lstStyle/>
          <a:p>
            <a:fld id="{3CDB285B-DFCF-F045-9459-27C683DF8B15}" type="slidenum">
              <a:rPr lang="en-US" smtClean="0"/>
              <a:t>‹Nº›</a:t>
            </a:fld>
            <a:endParaRPr lang="en-US" dirty="0"/>
          </a:p>
        </p:txBody>
      </p:sp>
      <p:sp>
        <p:nvSpPr>
          <p:cNvPr id="6" name="Table Placeholder 5">
            <a:extLst>
              <a:ext uri="{FF2B5EF4-FFF2-40B4-BE49-F238E27FC236}">
                <a16:creationId xmlns:a16="http://schemas.microsoft.com/office/drawing/2014/main" id="{3AE4CFDE-52F2-BE40-9524-6CF24822C1FE}"/>
              </a:ext>
            </a:extLst>
          </p:cNvPr>
          <p:cNvSpPr>
            <a:spLocks noGrp="1"/>
          </p:cNvSpPr>
          <p:nvPr>
            <p:ph type="tbl" sz="quarter" idx="12"/>
          </p:nvPr>
        </p:nvSpPr>
        <p:spPr>
          <a:xfrm>
            <a:off x="838200" y="1349375"/>
            <a:ext cx="10515600" cy="4691063"/>
          </a:xfrm>
        </p:spPr>
        <p:txBody>
          <a:bodyPr/>
          <a:lstStyle/>
          <a:p>
            <a:endParaRPr lang="en-US" dirty="0"/>
          </a:p>
        </p:txBody>
      </p:sp>
    </p:spTree>
    <p:extLst>
      <p:ext uri="{BB962C8B-B14F-4D97-AF65-F5344CB8AC3E}">
        <p14:creationId xmlns:p14="http://schemas.microsoft.com/office/powerpoint/2010/main" val="3858365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ext &amp; Pic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A9DCD8-F397-5A48-A670-DD19B650F07E}"/>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11" name="Slide Number Placeholder 10">
            <a:extLst>
              <a:ext uri="{FF2B5EF4-FFF2-40B4-BE49-F238E27FC236}">
                <a16:creationId xmlns:a16="http://schemas.microsoft.com/office/drawing/2014/main" id="{86D7BC1E-DEEB-9044-8954-AE67B1B86590}"/>
              </a:ext>
            </a:extLst>
          </p:cNvPr>
          <p:cNvSpPr>
            <a:spLocks noGrp="1"/>
          </p:cNvSpPr>
          <p:nvPr>
            <p:ph type="sldNum" sz="quarter" idx="11"/>
          </p:nvPr>
        </p:nvSpPr>
        <p:spPr/>
        <p:txBody>
          <a:bodyPr/>
          <a:lstStyle/>
          <a:p>
            <a:fld id="{3CDB285B-DFCF-F045-9459-27C683DF8B15}" type="slidenum">
              <a:rPr lang="en-US" smtClean="0"/>
              <a:t>‹Nº›</a:t>
            </a:fld>
            <a:endParaRPr lang="en-US" dirty="0"/>
          </a:p>
        </p:txBody>
      </p:sp>
    </p:spTree>
    <p:extLst>
      <p:ext uri="{BB962C8B-B14F-4D97-AF65-F5344CB8AC3E}">
        <p14:creationId xmlns:p14="http://schemas.microsoft.com/office/powerpoint/2010/main" val="2856132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871D336-1A31-3B42-BCCB-39D653CED0AB}"/>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7" name="Slide Number Placeholder 6">
            <a:extLst>
              <a:ext uri="{FF2B5EF4-FFF2-40B4-BE49-F238E27FC236}">
                <a16:creationId xmlns:a16="http://schemas.microsoft.com/office/drawing/2014/main" id="{244D193A-EF2E-0D49-A935-38248F86CFE9}"/>
              </a:ext>
            </a:extLst>
          </p:cNvPr>
          <p:cNvSpPr>
            <a:spLocks noGrp="1"/>
          </p:cNvSpPr>
          <p:nvPr>
            <p:ph type="sldNum" sz="quarter" idx="11"/>
          </p:nvPr>
        </p:nvSpPr>
        <p:spPr/>
        <p:txBody>
          <a:bodyPr/>
          <a:lstStyle/>
          <a:p>
            <a:fld id="{3CDB285B-DFCF-F045-9459-27C683DF8B15}" type="slidenum">
              <a:rPr lang="en-US" smtClean="0"/>
              <a:t>‹Nº›</a:t>
            </a:fld>
            <a:endParaRPr lang="en-US" dirty="0"/>
          </a:p>
        </p:txBody>
      </p:sp>
      <p:sp>
        <p:nvSpPr>
          <p:cNvPr id="9" name="Chart Placeholder 8">
            <a:extLst>
              <a:ext uri="{FF2B5EF4-FFF2-40B4-BE49-F238E27FC236}">
                <a16:creationId xmlns:a16="http://schemas.microsoft.com/office/drawing/2014/main" id="{DAEFDB42-427E-FD49-BFEE-ED26BF0E1C6C}"/>
              </a:ext>
            </a:extLst>
          </p:cNvPr>
          <p:cNvSpPr>
            <a:spLocks noGrp="1"/>
          </p:cNvSpPr>
          <p:nvPr>
            <p:ph type="chart" sz="quarter" idx="12"/>
          </p:nvPr>
        </p:nvSpPr>
        <p:spPr>
          <a:xfrm>
            <a:off x="989350" y="1603375"/>
            <a:ext cx="6130587" cy="4422775"/>
          </a:xfrm>
        </p:spPr>
        <p:txBody>
          <a:bodyPr/>
          <a:lstStyle/>
          <a:p>
            <a:endParaRPr lang="en-US" dirty="0"/>
          </a:p>
        </p:txBody>
      </p:sp>
      <p:sp>
        <p:nvSpPr>
          <p:cNvPr id="11" name="Text Placeholder 10">
            <a:extLst>
              <a:ext uri="{FF2B5EF4-FFF2-40B4-BE49-F238E27FC236}">
                <a16:creationId xmlns:a16="http://schemas.microsoft.com/office/drawing/2014/main" id="{61A5E613-4AF7-3A4C-851C-076D7FCF0F93}"/>
              </a:ext>
            </a:extLst>
          </p:cNvPr>
          <p:cNvSpPr>
            <a:spLocks noGrp="1"/>
          </p:cNvSpPr>
          <p:nvPr>
            <p:ph type="body" sz="quarter" idx="13"/>
          </p:nvPr>
        </p:nvSpPr>
        <p:spPr>
          <a:xfrm>
            <a:off x="7450138" y="1589088"/>
            <a:ext cx="3903662" cy="44672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26264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11FA8-ADAB-5042-A5E3-43ABAAFD85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80D280D-6EFA-FF4F-962E-7BB356D1943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D74174-4470-794C-84E5-EE298C40CA0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A116BF1-4119-F345-AFCA-092E5494A93C}"/>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6" name="Slide Number Placeholder 5">
            <a:extLst>
              <a:ext uri="{FF2B5EF4-FFF2-40B4-BE49-F238E27FC236}">
                <a16:creationId xmlns:a16="http://schemas.microsoft.com/office/drawing/2014/main" id="{D1E68ED4-9306-CA49-B087-1FC69C4EE7A5}"/>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3492800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599A98B-DCF3-7046-B2FB-F39A8F5A6527}"/>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6" name="Slide Number Placeholder 5">
            <a:extLst>
              <a:ext uri="{FF2B5EF4-FFF2-40B4-BE49-F238E27FC236}">
                <a16:creationId xmlns:a16="http://schemas.microsoft.com/office/drawing/2014/main" id="{B122D0A1-DE36-734D-8221-54C7B9B8E62F}"/>
              </a:ext>
            </a:extLst>
          </p:cNvPr>
          <p:cNvSpPr>
            <a:spLocks noGrp="1"/>
          </p:cNvSpPr>
          <p:nvPr>
            <p:ph type="sldNum" sz="quarter" idx="11"/>
          </p:nvPr>
        </p:nvSpPr>
        <p:spPr/>
        <p:txBody>
          <a:bodyPr/>
          <a:lstStyle/>
          <a:p>
            <a:fld id="{3CDB285B-DFCF-F045-9459-27C683DF8B15}" type="slidenum">
              <a:rPr lang="en-US" smtClean="0"/>
              <a:t>‹Nº›</a:t>
            </a:fld>
            <a:endParaRPr lang="en-US" dirty="0"/>
          </a:p>
        </p:txBody>
      </p:sp>
    </p:spTree>
    <p:extLst>
      <p:ext uri="{BB962C8B-B14F-4D97-AF65-F5344CB8AC3E}">
        <p14:creationId xmlns:p14="http://schemas.microsoft.com/office/powerpoint/2010/main" val="945541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F39A0-43A6-A64B-823D-3CA0EA12DEB4}"/>
              </a:ext>
            </a:extLst>
          </p:cNvPr>
          <p:cNvSpPr>
            <a:spLocks noGrp="1"/>
          </p:cNvSpPr>
          <p:nvPr>
            <p:ph type="ctrTitle"/>
          </p:nvPr>
        </p:nvSpPr>
        <p:spPr>
          <a:xfrm>
            <a:off x="1524000" y="1122363"/>
            <a:ext cx="9144000" cy="2387600"/>
          </a:xfrm>
        </p:spPr>
        <p:txBody>
          <a:bodyPr anchor="b">
            <a:normAutofit/>
          </a:bodyPr>
          <a:lstStyle>
            <a:lvl1pPr algn="ctr">
              <a:defRPr sz="4400" b="1">
                <a:solidFill>
                  <a:schemeClr val="bg1"/>
                </a:solidFill>
                <a:latin typeface="+mn-lt"/>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521B6091-5579-6444-BFD1-2D4AEDB1A44F}"/>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D01B69E-BC27-994E-8FD3-0BBFCF4FD75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7001961-EA58-8F45-9F81-173EA4F92A7D}"/>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6" name="Slide Number Placeholder 5">
            <a:extLst>
              <a:ext uri="{FF2B5EF4-FFF2-40B4-BE49-F238E27FC236}">
                <a16:creationId xmlns:a16="http://schemas.microsoft.com/office/drawing/2014/main" id="{75F9603E-CEB6-2749-A549-482C8EDD8ED2}"/>
              </a:ext>
            </a:extLst>
          </p:cNvPr>
          <p:cNvSpPr>
            <a:spLocks noGrp="1"/>
          </p:cNvSpPr>
          <p:nvPr>
            <p:ph type="sldNum" sz="quarter" idx="12"/>
          </p:nvPr>
        </p:nvSpPr>
        <p:spPr/>
        <p:txBody>
          <a:bodyPr/>
          <a:lstStyle/>
          <a:p>
            <a:fld id="{9F3A1169-B5CD-AC46-AF3B-D42C0431F0EB}" type="slidenum">
              <a:rPr lang="en-US" smtClean="0"/>
              <a:t>‹Nº›</a:t>
            </a:fld>
            <a:endParaRPr lang="en-US" dirty="0"/>
          </a:p>
        </p:txBody>
      </p:sp>
    </p:spTree>
    <p:extLst>
      <p:ext uri="{BB962C8B-B14F-4D97-AF65-F5344CB8AC3E}">
        <p14:creationId xmlns:p14="http://schemas.microsoft.com/office/powerpoint/2010/main" val="417219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C7C3BA8-96DA-C847-A604-1BE5EC7C4AAA}"/>
              </a:ext>
            </a:extLst>
          </p:cNvPr>
          <p:cNvSpPr>
            <a:spLocks noGrp="1"/>
          </p:cNvSpPr>
          <p:nvPr>
            <p:ph type="sldNum" sz="quarter" idx="12"/>
          </p:nvPr>
        </p:nvSpPr>
        <p:spPr/>
        <p:txBody>
          <a:bodyPr/>
          <a:lstStyle>
            <a:lvl1pPr>
              <a:defRPr>
                <a:solidFill>
                  <a:schemeClr val="bg1"/>
                </a:solidFill>
              </a:defRPr>
            </a:lvl1pPr>
          </a:lstStyle>
          <a:p>
            <a:fld id="{9F3A1169-B5CD-AC46-AF3B-D42C0431F0EB}" type="slidenum">
              <a:rPr lang="en-US" smtClean="0"/>
              <a:pPr/>
              <a:t>‹Nº›</a:t>
            </a:fld>
            <a:endParaRPr lang="en-US" dirty="0"/>
          </a:p>
        </p:txBody>
      </p:sp>
    </p:spTree>
    <p:extLst>
      <p:ext uri="{BB962C8B-B14F-4D97-AF65-F5344CB8AC3E}">
        <p14:creationId xmlns:p14="http://schemas.microsoft.com/office/powerpoint/2010/main" val="143424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1954C-F170-D94C-878D-75F187C2F7B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EF7C681-0761-DE42-9915-F63A78D944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A0B1EB1-545D-BD45-9AA1-B0051556599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2BD0059-CA6D-504D-927F-5CFE078924AF}"/>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6" name="Slide Number Placeholder 5">
            <a:extLst>
              <a:ext uri="{FF2B5EF4-FFF2-40B4-BE49-F238E27FC236}">
                <a16:creationId xmlns:a16="http://schemas.microsoft.com/office/drawing/2014/main" id="{6BCC5ECD-F275-D346-9A7E-A55131612AFF}"/>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3620394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9B391-E4DC-C544-93CB-0C5063A25A5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AE5129D-F7E4-5042-B7A9-148F15772DC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CD13C1D-6300-9442-98A5-293414AEC4C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4D50048-C32D-3D40-A8E2-B8D4D2B2DACB}"/>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4DB8EB3-6B59-804B-BEEB-55E959F2FC4E}"/>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7" name="Slide Number Placeholder 6">
            <a:extLst>
              <a:ext uri="{FF2B5EF4-FFF2-40B4-BE49-F238E27FC236}">
                <a16:creationId xmlns:a16="http://schemas.microsoft.com/office/drawing/2014/main" id="{FBF6FAE0-D4D1-4F47-A46A-261C0B69C7B1}"/>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2882569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89215-78C8-A84B-9BC3-2F6BECC76BB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19078F-6B5B-984D-A4F6-F2384791B3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66A3A0D-7203-A64D-BC4D-CECC696DC3E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5B7F421-4EEA-C045-855A-E5B27E04A6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8B8F491-351F-B540-959D-2D03FA3E3CC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2AACA95-8445-674D-ADE1-B71E521E0AB3}"/>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A10E199C-4975-A147-95FC-F316E11CE912}"/>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9" name="Slide Number Placeholder 8">
            <a:extLst>
              <a:ext uri="{FF2B5EF4-FFF2-40B4-BE49-F238E27FC236}">
                <a16:creationId xmlns:a16="http://schemas.microsoft.com/office/drawing/2014/main" id="{13C53957-BCC7-0D47-9769-984F7DB48B36}"/>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409748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2FCE5-1071-144D-9995-CDBA307F26A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7C4FC4E-B2D2-E141-954F-33DE4353A9DC}"/>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9CB745D5-39FD-BD44-8108-A4DB7467F714}"/>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5" name="Slide Number Placeholder 4">
            <a:extLst>
              <a:ext uri="{FF2B5EF4-FFF2-40B4-BE49-F238E27FC236}">
                <a16:creationId xmlns:a16="http://schemas.microsoft.com/office/drawing/2014/main" id="{08948015-41F4-D64F-94F8-6AC6A36ACE13}"/>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3811519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4684F7-9125-A44A-89E9-9C4F3E33CB86}"/>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ACFE8FF8-3B3A-5944-A57C-3CB0E84875F8}"/>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4" name="Slide Number Placeholder 3">
            <a:extLst>
              <a:ext uri="{FF2B5EF4-FFF2-40B4-BE49-F238E27FC236}">
                <a16:creationId xmlns:a16="http://schemas.microsoft.com/office/drawing/2014/main" id="{F579EC4C-0473-754F-9FC9-E265AA72090C}"/>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2505014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04386-4326-834E-8043-F69B13B1B0C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72E6033-915E-C14A-B6A4-B194708B1D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AE16FA5-584D-7C49-BBDD-EFCFF6FD39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B81561A-B3A4-C845-AD99-0293206EF52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156113A7-A6D6-C740-BFEA-0268D6D1715E}"/>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7" name="Slide Number Placeholder 6">
            <a:extLst>
              <a:ext uri="{FF2B5EF4-FFF2-40B4-BE49-F238E27FC236}">
                <a16:creationId xmlns:a16="http://schemas.microsoft.com/office/drawing/2014/main" id="{F9A28C75-BE6F-8B49-9485-7036B3BBF3C3}"/>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2649990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E893-6FA9-304A-A268-81D89116F65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1B8D722-96F2-364E-8202-3075EECCF8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25D8A63-DB78-4C40-AA23-B2EA6D95B7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D1629F2-7C59-524F-972C-2F259AB5B4DA}"/>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9F9E89C1-A6C1-D441-9A80-9EB70ADEA27D}"/>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7" name="Slide Number Placeholder 6">
            <a:extLst>
              <a:ext uri="{FF2B5EF4-FFF2-40B4-BE49-F238E27FC236}">
                <a16:creationId xmlns:a16="http://schemas.microsoft.com/office/drawing/2014/main" id="{1ED32617-85C2-4344-B835-94CCC209AC3F}"/>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1078495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0B8D5C-F8AA-E54D-92C9-0E549685D1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A328683-EF44-944C-94D6-A9CF38CC4D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7EF0378-BA93-774F-85FA-02A5C4C3B6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4F203EE-1B8C-6049-B08E-1D062BF048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623F39-AE2E-CF4A-B31F-253D2016F5BB}" type="slidenum">
              <a:rPr lang="en-US" smtClean="0"/>
              <a:t>‹Nº›</a:t>
            </a:fld>
            <a:endParaRPr lang="en-US" dirty="0"/>
          </a:p>
        </p:txBody>
      </p:sp>
      <p:sp>
        <p:nvSpPr>
          <p:cNvPr id="7" name="Footer Placeholder 6">
            <a:extLst>
              <a:ext uri="{FF2B5EF4-FFF2-40B4-BE49-F238E27FC236}">
                <a16:creationId xmlns:a16="http://schemas.microsoft.com/office/drawing/2014/main" id="{74F1BE36-B278-524F-91DC-A1926CD913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 | Presenter Name | Day Month Year</a:t>
            </a:r>
          </a:p>
        </p:txBody>
      </p:sp>
    </p:spTree>
    <p:extLst>
      <p:ext uri="{BB962C8B-B14F-4D97-AF65-F5344CB8AC3E}">
        <p14:creationId xmlns:p14="http://schemas.microsoft.com/office/powerpoint/2010/main" val="3720158607"/>
      </p:ext>
    </p:extLst>
  </p:cSld>
  <p:clrMap bg1="lt1" tx1="dk1" bg2="lt2" tx2="dk2" accent1="accent1" accent2="accent2" accent3="accent3" accent4="accent4" accent5="accent5" accent6="accent6" hlink="hlink" folHlink="folHlink"/>
  <p:sldLayoutIdLst>
    <p:sldLayoutId id="2147483724"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46D9DD-DA0A-BE42-839C-B2B1D503385A}"/>
              </a:ext>
            </a:extLst>
          </p:cNvPr>
          <p:cNvSpPr>
            <a:spLocks noGrp="1"/>
          </p:cNvSpPr>
          <p:nvPr>
            <p:ph type="body" idx="1"/>
          </p:nvPr>
        </p:nvSpPr>
        <p:spPr>
          <a:xfrm>
            <a:off x="838200" y="1853271"/>
            <a:ext cx="10515600" cy="3578226"/>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ABEDAC89-F3EF-E24B-BF32-30A7463326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B285B-DFCF-F045-9459-27C683DF8B15}" type="slidenum">
              <a:rPr lang="en-US" smtClean="0"/>
              <a:t>‹Nº›</a:t>
            </a:fld>
            <a:endParaRPr lang="en-US" dirty="0"/>
          </a:p>
        </p:txBody>
      </p:sp>
      <p:pic>
        <p:nvPicPr>
          <p:cNvPr id="8" name="Picture 7">
            <a:extLst>
              <a:ext uri="{FF2B5EF4-FFF2-40B4-BE49-F238E27FC236}">
                <a16:creationId xmlns:a16="http://schemas.microsoft.com/office/drawing/2014/main" id="{1DA4E7FC-9ADB-734B-9D11-05C8CCC47EC1}"/>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586845" y="326530"/>
            <a:ext cx="2134100" cy="637777"/>
          </a:xfrm>
          <a:prstGeom prst="rect">
            <a:avLst/>
          </a:prstGeom>
        </p:spPr>
      </p:pic>
      <p:pic>
        <p:nvPicPr>
          <p:cNvPr id="13" name="Picture 12">
            <a:extLst>
              <a:ext uri="{FF2B5EF4-FFF2-40B4-BE49-F238E27FC236}">
                <a16:creationId xmlns:a16="http://schemas.microsoft.com/office/drawing/2014/main" id="{198884A3-96A5-6A41-A5B5-A765DD9C7264}"/>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3262" y="0"/>
            <a:ext cx="3124200" cy="6858000"/>
          </a:xfrm>
          <a:prstGeom prst="rect">
            <a:avLst/>
          </a:prstGeom>
        </p:spPr>
      </p:pic>
      <p:sp>
        <p:nvSpPr>
          <p:cNvPr id="4" name="Footer Placeholder 3">
            <a:extLst>
              <a:ext uri="{FF2B5EF4-FFF2-40B4-BE49-F238E27FC236}">
                <a16:creationId xmlns:a16="http://schemas.microsoft.com/office/drawing/2014/main" id="{584636F1-D9A8-AF41-B2AA-EBCBEADD9C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Presentation Title | Presenter Name | Day Month Year</a:t>
            </a:r>
          </a:p>
        </p:txBody>
      </p:sp>
      <p:sp>
        <p:nvSpPr>
          <p:cNvPr id="7" name="Title Placeholder 6">
            <a:extLst>
              <a:ext uri="{FF2B5EF4-FFF2-40B4-BE49-F238E27FC236}">
                <a16:creationId xmlns:a16="http://schemas.microsoft.com/office/drawing/2014/main" id="{439E828F-57D4-394A-AA19-01BE83222E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782784084"/>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726" r:id="rId4"/>
    <p:sldLayoutId id="2147483728" r:id="rId5"/>
    <p:sldLayoutId id="2147483727" r:id="rId6"/>
    <p:sldLayoutId id="2147483729" r:id="rId7"/>
    <p:sldLayoutId id="2147483666" r:id="rId8"/>
    <p:sldLayoutId id="2147483667" r:id="rId9"/>
  </p:sldLayoutIdLst>
  <p:hf hdr="0" dt="0"/>
  <p:txStyles>
    <p:titleStyle>
      <a:lvl1pPr algn="l" defTabSz="914400" rtl="0" eaLnBrk="1" latinLnBrk="0" hangingPunct="1">
        <a:lnSpc>
          <a:spcPct val="90000"/>
        </a:lnSpc>
        <a:spcBef>
          <a:spcPct val="0"/>
        </a:spcBef>
        <a:buNone/>
        <a:defRPr sz="3200" b="1" i="0" kern="1200">
          <a:solidFill>
            <a:srgbClr val="002060"/>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387D70-D25F-0A4C-8787-BEC4A3457E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7235ACE-F077-834B-A020-41F2851172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E15464A-6EF1-1D45-A628-7DDCBE5C89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7BCBF39-2E93-C74A-B69F-A74D1AE407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3A1169-B5CD-AC46-AF3B-D42C0431F0EB}" type="slidenum">
              <a:rPr lang="en-US" smtClean="0"/>
              <a:t>‹Nº›</a:t>
            </a:fld>
            <a:endParaRPr lang="en-US" dirty="0"/>
          </a:p>
        </p:txBody>
      </p:sp>
      <p:pic>
        <p:nvPicPr>
          <p:cNvPr id="8" name="Picture 7">
            <a:extLst>
              <a:ext uri="{FF2B5EF4-FFF2-40B4-BE49-F238E27FC236}">
                <a16:creationId xmlns:a16="http://schemas.microsoft.com/office/drawing/2014/main" id="{94562DB5-4118-3944-A757-3925E18F017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50" y="6350"/>
            <a:ext cx="12179300" cy="6845300"/>
          </a:xfrm>
          <a:prstGeom prst="rect">
            <a:avLst/>
          </a:prstGeom>
        </p:spPr>
      </p:pic>
      <p:sp>
        <p:nvSpPr>
          <p:cNvPr id="7" name="Footer Placeholder 6">
            <a:extLst>
              <a:ext uri="{FF2B5EF4-FFF2-40B4-BE49-F238E27FC236}">
                <a16:creationId xmlns:a16="http://schemas.microsoft.com/office/drawing/2014/main" id="{6B195CAF-CB1E-C342-96DC-83415EE714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 | Presenter Name | Day Month Year</a:t>
            </a:r>
          </a:p>
        </p:txBody>
      </p:sp>
    </p:spTree>
    <p:extLst>
      <p:ext uri="{BB962C8B-B14F-4D97-AF65-F5344CB8AC3E}">
        <p14:creationId xmlns:p14="http://schemas.microsoft.com/office/powerpoint/2010/main" val="2969396095"/>
      </p:ext>
    </p:extLst>
  </p:cSld>
  <p:clrMap bg1="lt1" tx1="dk1" bg2="lt2" tx2="dk2" accent1="accent1" accent2="accent2" accent3="accent3" accent4="accent4" accent5="accent5" accent6="accent6" hlink="hlink" folHlink="folHlink"/>
  <p:sldLayoutIdLst>
    <p:sldLayoutId id="2147483669" r:id="rId1"/>
    <p:sldLayoutId id="2147483671"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41.jpe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62.emf"/></Relationships>
</file>

<file path=ppt/slides/_rels/slide4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65.png"/><Relationship Id="rId4" Type="http://schemas.openxmlformats.org/officeDocument/2006/relationships/oleObject" Target="../embeddings/oleObject1.bin"/></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microsoft.com/office/2007/relationships/hdphoto" Target="../media/hdphoto3.wdp"/></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ingle Corner of Rectangle 7">
            <a:extLst>
              <a:ext uri="{FF2B5EF4-FFF2-40B4-BE49-F238E27FC236}">
                <a16:creationId xmlns:a16="http://schemas.microsoft.com/office/drawing/2014/main" id="{DFA565D1-1821-564B-A0E5-188ACF43A98B}"/>
              </a:ext>
            </a:extLst>
          </p:cNvPr>
          <p:cNvSpPr/>
          <p:nvPr/>
        </p:nvSpPr>
        <p:spPr>
          <a:xfrm>
            <a:off x="479426" y="5166731"/>
            <a:ext cx="8701746" cy="1230893"/>
          </a:xfrm>
          <a:prstGeom prst="round1Rect">
            <a:avLst/>
          </a:prstGeom>
          <a:solidFill>
            <a:schemeClr val="bg1">
              <a:alpha val="795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4007BEE-B4A5-AC41-9E38-F5804F9875C9}"/>
              </a:ext>
            </a:extLst>
          </p:cNvPr>
          <p:cNvSpPr txBox="1"/>
          <p:nvPr/>
        </p:nvSpPr>
        <p:spPr>
          <a:xfrm>
            <a:off x="671945" y="6035676"/>
            <a:ext cx="7021627" cy="307777"/>
          </a:xfrm>
          <a:prstGeom prst="rect">
            <a:avLst/>
          </a:prstGeom>
          <a:noFill/>
        </p:spPr>
        <p:txBody>
          <a:bodyPr wrap="square" rtlCol="0">
            <a:spAutoFit/>
          </a:bodyPr>
          <a:lstStyle/>
          <a:p>
            <a:r>
              <a:rPr lang="es-ES" sz="1400" dirty="0" smtClean="0">
                <a:solidFill>
                  <a:schemeClr val="accent3"/>
                </a:solidFill>
              </a:rPr>
              <a:t>2022</a:t>
            </a:r>
            <a:endParaRPr lang="es-ES" sz="1400" dirty="0">
              <a:solidFill>
                <a:schemeClr val="accent3"/>
              </a:solidFill>
            </a:endParaRPr>
          </a:p>
        </p:txBody>
      </p:sp>
      <p:sp>
        <p:nvSpPr>
          <p:cNvPr id="10" name="Title 1">
            <a:extLst>
              <a:ext uri="{FF2B5EF4-FFF2-40B4-BE49-F238E27FC236}">
                <a16:creationId xmlns:a16="http://schemas.microsoft.com/office/drawing/2014/main" id="{CD7604F6-ABD1-FC42-8AEA-D6AA036A8B36}"/>
              </a:ext>
            </a:extLst>
          </p:cNvPr>
          <p:cNvSpPr txBox="1">
            <a:spLocks/>
          </p:cNvSpPr>
          <p:nvPr/>
        </p:nvSpPr>
        <p:spPr>
          <a:xfrm>
            <a:off x="671945" y="5008789"/>
            <a:ext cx="9144000" cy="703943"/>
          </a:xfrm>
          <a:prstGeom prst="rect">
            <a:avLst/>
          </a:prstGeom>
        </p:spPr>
        <p:txBody>
          <a:bodyPr anchor="b">
            <a:normAutofit/>
          </a:bodyPr>
          <a:lstStyle>
            <a:lvl1pPr algn="l" defTabSz="914400" rtl="0" eaLnBrk="1" latinLnBrk="0" hangingPunct="1">
              <a:lnSpc>
                <a:spcPct val="90000"/>
              </a:lnSpc>
              <a:spcBef>
                <a:spcPct val="0"/>
              </a:spcBef>
              <a:buNone/>
              <a:defRPr sz="2800" b="1" i="0" kern="1200">
                <a:solidFill>
                  <a:schemeClr val="accent1"/>
                </a:solidFill>
                <a:latin typeface="Calibri" panose="020F0502020204030204" pitchFamily="34" charset="0"/>
                <a:ea typeface="+mj-ea"/>
                <a:cs typeface="Calibri" panose="020F0502020204030204" pitchFamily="34" charset="0"/>
              </a:defRPr>
            </a:lvl1pPr>
          </a:lstStyle>
          <a:p>
            <a:r>
              <a:rPr lang="es-ES" dirty="0" smtClean="0"/>
              <a:t>Inducción Específica General</a:t>
            </a:r>
            <a:endParaRPr lang="es-ES" dirty="0"/>
          </a:p>
        </p:txBody>
      </p:sp>
      <p:sp>
        <p:nvSpPr>
          <p:cNvPr id="11" name="Subtitle 2">
            <a:extLst>
              <a:ext uri="{FF2B5EF4-FFF2-40B4-BE49-F238E27FC236}">
                <a16:creationId xmlns:a16="http://schemas.microsoft.com/office/drawing/2014/main" id="{EED6F819-8A92-F34D-98F0-CB875D2308B7}"/>
              </a:ext>
            </a:extLst>
          </p:cNvPr>
          <p:cNvSpPr txBox="1">
            <a:spLocks/>
          </p:cNvSpPr>
          <p:nvPr/>
        </p:nvSpPr>
        <p:spPr>
          <a:xfrm>
            <a:off x="671945" y="5700662"/>
            <a:ext cx="9144000" cy="335014"/>
          </a:xfrm>
          <a:prstGeom prst="rect">
            <a:avLst/>
          </a:prstGeom>
        </p:spPr>
        <p:txBody>
          <a:bodyP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dirty="0"/>
              <a:t>Seguridad y Salud Ocupacional</a:t>
            </a:r>
          </a:p>
        </p:txBody>
      </p:sp>
    </p:spTree>
    <p:extLst>
      <p:ext uri="{BB962C8B-B14F-4D97-AF65-F5344CB8AC3E}">
        <p14:creationId xmlns:p14="http://schemas.microsoft.com/office/powerpoint/2010/main" val="8185011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10</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Política SSYMA</a:t>
            </a:r>
            <a:endParaRPr lang="es-E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pic>
        <p:nvPicPr>
          <p:cNvPr id="19" name="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294" y="952795"/>
            <a:ext cx="3718546" cy="5302919"/>
          </a:xfrm>
          <a:prstGeom prst="rect">
            <a:avLst/>
          </a:prstGeom>
        </p:spPr>
      </p:pic>
      <p:sp>
        <p:nvSpPr>
          <p:cNvPr id="20" name="13"/>
          <p:cNvSpPr>
            <a:spLocks noChangeArrowheads="1"/>
          </p:cNvSpPr>
          <p:nvPr/>
        </p:nvSpPr>
        <p:spPr bwMode="auto">
          <a:xfrm>
            <a:off x="7282501" y="4370117"/>
            <a:ext cx="3442029" cy="2057069"/>
          </a:xfrm>
          <a:prstGeom prst="wedgeRoundRectCallout">
            <a:avLst>
              <a:gd name="adj1" fmla="val -108264"/>
              <a:gd name="adj2" fmla="val -5946"/>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400" b="1" i="0" u="sng" strike="noStrike" kern="0" cap="none" spc="0" normalizeH="0" baseline="0" noProof="0" dirty="0">
                <a:ln>
                  <a:noFill/>
                </a:ln>
                <a:solidFill>
                  <a:srgbClr val="FFFFFF"/>
                </a:solidFill>
                <a:effectLst/>
                <a:uLnTx/>
                <a:uFillTx/>
              </a:rPr>
              <a:t>Cumplir</a:t>
            </a:r>
            <a:r>
              <a:rPr kumimoji="0" lang="es-ES" sz="1400" b="0" i="0" u="none" strike="noStrike" kern="0" cap="none" spc="0" normalizeH="0" baseline="0" noProof="0" dirty="0">
                <a:ln>
                  <a:noFill/>
                </a:ln>
                <a:solidFill>
                  <a:srgbClr val="FFFFFF"/>
                </a:solidFill>
                <a:effectLst/>
                <a:uLnTx/>
                <a:uFillTx/>
              </a:rPr>
              <a:t> con los requisitos establecidos en el </a:t>
            </a:r>
            <a:r>
              <a:rPr kumimoji="0" lang="es-ES" sz="1400" b="1" i="0" u="sng" strike="noStrike" kern="0" cap="none" spc="0" normalizeH="0" baseline="0" noProof="0" dirty="0">
                <a:ln>
                  <a:noFill/>
                </a:ln>
                <a:solidFill>
                  <a:srgbClr val="FFFFFF"/>
                </a:solidFill>
                <a:effectLst/>
                <a:uLnTx/>
                <a:uFillTx/>
              </a:rPr>
              <a:t>Reglamento de Seguridad y Salud Ocupacional en Minería, Reglamento de Protección y Gestión Ambiental, normas legales nacionales, normas internas y otros requisitos </a:t>
            </a:r>
            <a:r>
              <a:rPr kumimoji="0" lang="es-ES" sz="1400" b="0" i="0" u="none" strike="noStrike" kern="0" cap="none" spc="0" normalizeH="0" baseline="0" noProof="0" dirty="0">
                <a:ln>
                  <a:noFill/>
                </a:ln>
                <a:solidFill>
                  <a:srgbClr val="FFFFFF"/>
                </a:solidFill>
                <a:effectLst/>
                <a:uLnTx/>
                <a:uFillTx/>
              </a:rPr>
              <a:t>vigentes y aplicables a la Gestión de Seguridad, Salud Ocupacional y Medio Ambiente.</a:t>
            </a:r>
            <a:endParaRPr kumimoji="0" lang="en-US" sz="1400" b="0" i="0" u="none" strike="noStrike" kern="0" cap="none" spc="0" normalizeH="0" baseline="0" noProof="0" dirty="0">
              <a:ln>
                <a:noFill/>
              </a:ln>
              <a:solidFill>
                <a:srgbClr val="FFFFFF"/>
              </a:solidFill>
              <a:effectLst/>
              <a:uLnTx/>
              <a:uFillTx/>
            </a:endParaRPr>
          </a:p>
        </p:txBody>
      </p:sp>
      <p:sp>
        <p:nvSpPr>
          <p:cNvPr id="25" name="12"/>
          <p:cNvSpPr>
            <a:spLocks noChangeArrowheads="1"/>
          </p:cNvSpPr>
          <p:nvPr/>
        </p:nvSpPr>
        <p:spPr bwMode="auto">
          <a:xfrm>
            <a:off x="7371469" y="3397927"/>
            <a:ext cx="3398590" cy="1374315"/>
          </a:xfrm>
          <a:prstGeom prst="wedgeRoundRectCallout">
            <a:avLst>
              <a:gd name="adj1" fmla="val -109186"/>
              <a:gd name="adj2" fmla="val 67927"/>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600" b="1" i="0" u="sng" strike="noStrike" kern="0" cap="none" spc="0" normalizeH="0" baseline="0" noProof="0" dirty="0">
                <a:ln>
                  <a:noFill/>
                </a:ln>
                <a:solidFill>
                  <a:srgbClr val="FFFFFF"/>
                </a:solidFill>
                <a:effectLst/>
                <a:uLnTx/>
                <a:uFillTx/>
              </a:rPr>
              <a:t>Integrar los principios de desarrollo sostenible en el ciclo de vida de la mina</a:t>
            </a:r>
            <a:r>
              <a:rPr kumimoji="0" lang="es-ES" sz="1600" b="0" i="0" u="none" strike="noStrike" kern="0" cap="none" spc="0" normalizeH="0" baseline="0" noProof="0" dirty="0">
                <a:ln>
                  <a:noFill/>
                </a:ln>
                <a:solidFill>
                  <a:srgbClr val="FFFFFF"/>
                </a:solidFill>
                <a:effectLst/>
                <a:uLnTx/>
                <a:uFillTx/>
              </a:rPr>
              <a:t>, así como a nuestras actividades diarias.</a:t>
            </a:r>
            <a:endParaRPr kumimoji="0" lang="en-US" sz="1600" b="0" i="0" u="none" strike="noStrike" kern="0" cap="none" spc="0" normalizeH="0" baseline="0" noProof="0" dirty="0">
              <a:ln>
                <a:noFill/>
              </a:ln>
              <a:solidFill>
                <a:srgbClr val="FFFFFF"/>
              </a:solidFill>
              <a:effectLst/>
              <a:uLnTx/>
              <a:uFillTx/>
            </a:endParaRPr>
          </a:p>
        </p:txBody>
      </p:sp>
      <p:sp>
        <p:nvSpPr>
          <p:cNvPr id="26" name="11"/>
          <p:cNvSpPr>
            <a:spLocks noChangeArrowheads="1"/>
          </p:cNvSpPr>
          <p:nvPr/>
        </p:nvSpPr>
        <p:spPr bwMode="auto">
          <a:xfrm>
            <a:off x="7386129" y="3323857"/>
            <a:ext cx="3384550" cy="1575891"/>
          </a:xfrm>
          <a:prstGeom prst="wedgeRoundRectCallout">
            <a:avLst>
              <a:gd name="adj1" fmla="val -110400"/>
              <a:gd name="adj2" fmla="val 42418"/>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600" b="1" i="0" u="sng" strike="noStrike" kern="0" cap="none" spc="0" normalizeH="0" baseline="0" noProof="0" dirty="0">
                <a:ln>
                  <a:noFill/>
                </a:ln>
                <a:solidFill>
                  <a:srgbClr val="FFFFFF"/>
                </a:solidFill>
                <a:effectLst/>
                <a:uLnTx/>
                <a:uFillTx/>
              </a:rPr>
              <a:t>Optimizar el uso de recursos renovables y no renovables</a:t>
            </a:r>
            <a:r>
              <a:rPr kumimoji="0" lang="es-ES" sz="1600" b="0" i="0" u="none" strike="noStrike" kern="0" cap="none" spc="0" normalizeH="0" baseline="0" noProof="0" dirty="0">
                <a:ln>
                  <a:noFill/>
                </a:ln>
                <a:solidFill>
                  <a:srgbClr val="FFFFFF"/>
                </a:solidFill>
                <a:effectLst/>
                <a:uLnTx/>
                <a:uFillTx/>
              </a:rPr>
              <a:t>; y </a:t>
            </a:r>
            <a:r>
              <a:rPr kumimoji="0" lang="es-ES" sz="1600" b="1" i="0" u="sng" strike="noStrike" kern="0" cap="none" spc="0" normalizeH="0" baseline="0" noProof="0" dirty="0">
                <a:ln>
                  <a:noFill/>
                </a:ln>
                <a:solidFill>
                  <a:srgbClr val="FFFFFF"/>
                </a:solidFill>
                <a:effectLst/>
                <a:uLnTx/>
                <a:uFillTx/>
              </a:rPr>
              <a:t>promover la reducción, reuso y reciclaje</a:t>
            </a:r>
            <a:r>
              <a:rPr kumimoji="0" lang="es-ES" sz="1600" b="0" i="0" u="none" strike="noStrike" kern="0" cap="none" spc="0" normalizeH="0" baseline="0" noProof="0" dirty="0">
                <a:ln>
                  <a:noFill/>
                </a:ln>
                <a:solidFill>
                  <a:srgbClr val="FFFFFF"/>
                </a:solidFill>
                <a:effectLst/>
                <a:uLnTx/>
                <a:uFillTx/>
              </a:rPr>
              <a:t> de residuos cuando sea posible.</a:t>
            </a:r>
            <a:endParaRPr kumimoji="0" lang="en-US" sz="1600" b="0" i="0" u="none" strike="noStrike" kern="0" cap="none" spc="0" normalizeH="0" baseline="0" noProof="0" dirty="0">
              <a:ln>
                <a:noFill/>
              </a:ln>
              <a:solidFill>
                <a:srgbClr val="FFFFFF"/>
              </a:solidFill>
              <a:effectLst/>
              <a:uLnTx/>
              <a:uFillTx/>
            </a:endParaRPr>
          </a:p>
        </p:txBody>
      </p:sp>
      <p:sp>
        <p:nvSpPr>
          <p:cNvPr id="27" name="10"/>
          <p:cNvSpPr>
            <a:spLocks noChangeArrowheads="1"/>
          </p:cNvSpPr>
          <p:nvPr/>
        </p:nvSpPr>
        <p:spPr bwMode="auto">
          <a:xfrm>
            <a:off x="7366533" y="3011512"/>
            <a:ext cx="3384550" cy="2447925"/>
          </a:xfrm>
          <a:prstGeom prst="wedgeRoundRectCallout">
            <a:avLst>
              <a:gd name="adj1" fmla="val -109737"/>
              <a:gd name="adj2" fmla="val 11054"/>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400" b="1" i="0" u="sng" strike="noStrike" kern="0" cap="none" spc="0" normalizeH="0" baseline="0" noProof="0" dirty="0">
                <a:ln>
                  <a:noFill/>
                </a:ln>
                <a:solidFill>
                  <a:srgbClr val="FFFFFF"/>
                </a:solidFill>
                <a:effectLst/>
                <a:uLnTx/>
                <a:uFillTx/>
              </a:rPr>
              <a:t>Prevenir la alteración del medio ambiente</a:t>
            </a:r>
            <a:r>
              <a:rPr kumimoji="0" lang="es-ES" sz="1400" b="0" i="0" u="none" strike="noStrike" kern="0" cap="none" spc="0" normalizeH="0" baseline="0" noProof="0" dirty="0">
                <a:ln>
                  <a:noFill/>
                </a:ln>
                <a:solidFill>
                  <a:srgbClr val="FFFFFF"/>
                </a:solidFill>
                <a:effectLst/>
                <a:uLnTx/>
                <a:uFillTx/>
              </a:rPr>
              <a:t> mediante la implementación de procesos, prácticas técnicas, materiales, productos, servicios o energías que eviten, reduzcan o controlen la generación, emisión o descarga de cualquier tipo de agente o residuo, con el fin de </a:t>
            </a:r>
            <a:r>
              <a:rPr kumimoji="0" lang="es-ES" sz="1400" b="1" i="0" u="sng" strike="noStrike" kern="0" cap="none" spc="0" normalizeH="0" baseline="0" noProof="0" dirty="0">
                <a:ln>
                  <a:noFill/>
                </a:ln>
                <a:solidFill>
                  <a:srgbClr val="FFFFFF"/>
                </a:solidFill>
                <a:effectLst/>
                <a:uLnTx/>
                <a:uFillTx/>
              </a:rPr>
              <a:t>reducir y controlar los impactos ambientales adversos</a:t>
            </a:r>
            <a:r>
              <a:rPr kumimoji="0" lang="es-ES" sz="1400" b="0" i="0" u="none" strike="noStrike" kern="0" cap="none" spc="0" normalizeH="0" baseline="0" noProof="0" dirty="0">
                <a:ln>
                  <a:noFill/>
                </a:ln>
                <a:solidFill>
                  <a:srgbClr val="FFFFFF"/>
                </a:solidFill>
                <a:effectLst/>
                <a:uLnTx/>
                <a:uFillTx/>
              </a:rPr>
              <a:t>.</a:t>
            </a:r>
            <a:endParaRPr kumimoji="0" lang="en-US" sz="1400" b="0" i="0" u="none" strike="noStrike" kern="0" cap="none" spc="0" normalizeH="0" baseline="0" noProof="0" dirty="0">
              <a:ln>
                <a:noFill/>
              </a:ln>
              <a:solidFill>
                <a:srgbClr val="FFFFFF"/>
              </a:solidFill>
              <a:effectLst/>
              <a:uLnTx/>
              <a:uFillTx/>
            </a:endParaRPr>
          </a:p>
        </p:txBody>
      </p:sp>
      <p:sp>
        <p:nvSpPr>
          <p:cNvPr id="28" name="9"/>
          <p:cNvSpPr>
            <a:spLocks noChangeArrowheads="1"/>
          </p:cNvSpPr>
          <p:nvPr/>
        </p:nvSpPr>
        <p:spPr bwMode="auto">
          <a:xfrm>
            <a:off x="7356532" y="2704135"/>
            <a:ext cx="3457575" cy="2500021"/>
          </a:xfrm>
          <a:prstGeom prst="wedgeRoundRectCallout">
            <a:avLst>
              <a:gd name="adj1" fmla="val -108333"/>
              <a:gd name="adj2" fmla="val 7260"/>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400" b="1" i="0" u="sng" strike="noStrike" kern="0" cap="none" spc="0" normalizeH="0" baseline="0" noProof="0" dirty="0">
                <a:ln>
                  <a:noFill/>
                </a:ln>
                <a:solidFill>
                  <a:srgbClr val="FFFFFF"/>
                </a:solidFill>
                <a:effectLst/>
                <a:uLnTx/>
                <a:uFillTx/>
              </a:rPr>
              <a:t>Proporcionar condiciones de trabajo seguras y saludables</a:t>
            </a:r>
            <a:r>
              <a:rPr kumimoji="0" lang="es-ES" sz="1400" b="0" i="0" u="none" strike="noStrike" kern="0" cap="none" spc="0" normalizeH="0" baseline="0" noProof="0" dirty="0">
                <a:ln>
                  <a:noFill/>
                </a:ln>
                <a:solidFill>
                  <a:srgbClr val="FFFFFF"/>
                </a:solidFill>
                <a:effectLst/>
                <a:uLnTx/>
                <a:uFillTx/>
              </a:rPr>
              <a:t> que sean apropiadas al propósito, tamaño y contexto de nuestras operaciones </a:t>
            </a:r>
            <a:r>
              <a:rPr kumimoji="0" lang="es-ES" sz="1400" b="1" i="0" u="sng" strike="noStrike" kern="0" cap="none" spc="0" normalizeH="0" baseline="0" noProof="0" dirty="0">
                <a:ln>
                  <a:noFill/>
                </a:ln>
                <a:solidFill>
                  <a:srgbClr val="FFFFFF"/>
                </a:solidFill>
                <a:effectLst/>
                <a:uLnTx/>
                <a:uFillTx/>
              </a:rPr>
              <a:t>para prevenir lesiones y deterioro de la salud relacionados con el trabajo del personal de Gold Fields La Cima S.A, contratistas y visitantes</a:t>
            </a:r>
            <a:r>
              <a:rPr kumimoji="0" lang="es-ES" sz="1400" b="0" i="0" u="none" strike="noStrike" kern="0" cap="none" spc="0" normalizeH="0" baseline="0" noProof="0" dirty="0">
                <a:ln>
                  <a:noFill/>
                </a:ln>
                <a:solidFill>
                  <a:srgbClr val="FFFFFF"/>
                </a:solidFill>
                <a:effectLst/>
                <a:uLnTx/>
                <a:uFillTx/>
              </a:rPr>
              <a:t> que tengan acceso a nuestras operaciones, procesos comerciales y actividades administrativas.</a:t>
            </a:r>
            <a:endParaRPr kumimoji="0" lang="en-US" sz="1400" b="1" i="0" u="sng" strike="noStrike" kern="0" cap="none" spc="0" normalizeH="0" baseline="0" noProof="0" dirty="0">
              <a:ln>
                <a:noFill/>
              </a:ln>
              <a:solidFill>
                <a:srgbClr val="FFFFFF"/>
              </a:solidFill>
              <a:effectLst/>
              <a:uLnTx/>
              <a:uFillTx/>
            </a:endParaRPr>
          </a:p>
        </p:txBody>
      </p:sp>
      <p:sp>
        <p:nvSpPr>
          <p:cNvPr id="29" name="8"/>
          <p:cNvSpPr>
            <a:spLocks noChangeArrowheads="1"/>
          </p:cNvSpPr>
          <p:nvPr/>
        </p:nvSpPr>
        <p:spPr bwMode="auto">
          <a:xfrm>
            <a:off x="7356907" y="2094423"/>
            <a:ext cx="3384550" cy="3109733"/>
          </a:xfrm>
          <a:prstGeom prst="wedgeRoundRectCallout">
            <a:avLst>
              <a:gd name="adj1" fmla="val -108514"/>
              <a:gd name="adj2" fmla="val 3929"/>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600" b="1" i="0" u="sng" strike="noStrike" kern="0" cap="none" spc="0" normalizeH="0" baseline="0" noProof="0" dirty="0">
                <a:ln>
                  <a:noFill/>
                </a:ln>
                <a:solidFill>
                  <a:srgbClr val="FFFFFF"/>
                </a:solidFill>
                <a:effectLst/>
                <a:uLnTx/>
                <a:uFillTx/>
              </a:rPr>
              <a:t>Capacitar y/o Sensibilizar</a:t>
            </a:r>
            <a:r>
              <a:rPr kumimoji="0" lang="es-ES" sz="1600" b="0" i="0" u="none" strike="noStrike" kern="0" cap="none" spc="0" normalizeH="0" baseline="0" noProof="0" dirty="0">
                <a:ln>
                  <a:noFill/>
                </a:ln>
                <a:solidFill>
                  <a:srgbClr val="FFFFFF"/>
                </a:solidFill>
                <a:effectLst/>
                <a:uLnTx/>
                <a:uFillTx/>
              </a:rPr>
              <a:t> en Seguridad, Salud Ocupacional y Medio Ambiente a </a:t>
            </a:r>
            <a:r>
              <a:rPr kumimoji="0" lang="es-ES" sz="1600" b="1" i="0" u="sng" strike="noStrike" kern="0" cap="none" spc="0" normalizeH="0" baseline="0" noProof="0" dirty="0">
                <a:ln>
                  <a:noFill/>
                </a:ln>
                <a:solidFill>
                  <a:srgbClr val="FFFFFF"/>
                </a:solidFill>
                <a:effectLst/>
                <a:uLnTx/>
                <a:uFillTx/>
              </a:rPr>
              <a:t>todo el personal de Gold Fields La Cima S.A, y contratistas</a:t>
            </a:r>
            <a:r>
              <a:rPr kumimoji="0" lang="es-ES" sz="1600" b="0" i="0" u="none" strike="noStrike" kern="0" cap="none" spc="0" normalizeH="0" baseline="0" noProof="0" dirty="0">
                <a:ln>
                  <a:noFill/>
                </a:ln>
                <a:solidFill>
                  <a:srgbClr val="FFFFFF"/>
                </a:solidFill>
                <a:effectLst/>
                <a:uLnTx/>
                <a:uFillTx/>
              </a:rPr>
              <a:t> para el cumplimiento de sus obligaciones y responsabilidades, así como la implicancia de sus acciones en e desempeño del Sistema de Gestión de Seguridad, Salud Ocupacional y Medio Ambiente.</a:t>
            </a:r>
            <a:endParaRPr kumimoji="0" lang="en-US" sz="1600" b="0" i="0" u="none" strike="noStrike" kern="0" cap="none" spc="0" normalizeH="0" baseline="0" noProof="0" dirty="0">
              <a:ln>
                <a:noFill/>
              </a:ln>
              <a:solidFill>
                <a:srgbClr val="FFFFFF"/>
              </a:solidFill>
              <a:effectLst/>
              <a:uLnTx/>
              <a:uFillTx/>
            </a:endParaRPr>
          </a:p>
        </p:txBody>
      </p:sp>
      <p:sp>
        <p:nvSpPr>
          <p:cNvPr id="30" name="7"/>
          <p:cNvSpPr>
            <a:spLocks noChangeArrowheads="1"/>
          </p:cNvSpPr>
          <p:nvPr/>
        </p:nvSpPr>
        <p:spPr bwMode="auto">
          <a:xfrm>
            <a:off x="7385509" y="2638906"/>
            <a:ext cx="3384550" cy="1227155"/>
          </a:xfrm>
          <a:prstGeom prst="wedgeRoundRectCallout">
            <a:avLst>
              <a:gd name="adj1" fmla="val -110113"/>
              <a:gd name="adj2" fmla="val 20302"/>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srgbClr val="FFFFFF"/>
                </a:solidFill>
                <a:effectLst/>
                <a:uLnTx/>
                <a:uFillTx/>
              </a:rPr>
              <a:t>La participación y consulta de todo su personal, así como de los representantes de los trabajadores y contratistas en todos los niveles y funciones aplicables.</a:t>
            </a:r>
            <a:endParaRPr kumimoji="0" lang="en-US" sz="1400" b="0" i="0" u="none" strike="noStrike" kern="0" cap="none" spc="0" normalizeH="0" baseline="0" noProof="0" dirty="0">
              <a:ln>
                <a:noFill/>
              </a:ln>
              <a:solidFill>
                <a:srgbClr val="FFFFFF"/>
              </a:solidFill>
              <a:effectLst/>
              <a:uLnTx/>
              <a:uFillTx/>
            </a:endParaRPr>
          </a:p>
        </p:txBody>
      </p:sp>
      <p:sp>
        <p:nvSpPr>
          <p:cNvPr id="38" name="6"/>
          <p:cNvSpPr>
            <a:spLocks noChangeArrowheads="1"/>
          </p:cNvSpPr>
          <p:nvPr/>
        </p:nvSpPr>
        <p:spPr bwMode="auto">
          <a:xfrm>
            <a:off x="7359191" y="2440908"/>
            <a:ext cx="3384550" cy="1137122"/>
          </a:xfrm>
          <a:prstGeom prst="wedgeRoundRectCallout">
            <a:avLst>
              <a:gd name="adj1" fmla="val -108239"/>
              <a:gd name="adj2" fmla="val 29120"/>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a:ln>
                  <a:noFill/>
                </a:ln>
                <a:solidFill>
                  <a:srgbClr val="FFFFFF"/>
                </a:solidFill>
                <a:effectLst/>
                <a:uLnTx/>
                <a:uFillTx/>
              </a:rPr>
              <a:t>Tomar en cuenta las dimensiones de seguridad, salud ocupacional y medio ambiente dentro de las estrategias e iniciativas de negocios.</a:t>
            </a:r>
            <a:endParaRPr kumimoji="0" lang="en-US" sz="1400" b="0" i="0" u="none" strike="noStrike" kern="0" cap="none" spc="0" normalizeH="0" baseline="0" noProof="0" dirty="0">
              <a:ln>
                <a:noFill/>
              </a:ln>
              <a:solidFill>
                <a:srgbClr val="FFFFFF"/>
              </a:solidFill>
              <a:effectLst/>
              <a:uLnTx/>
              <a:uFillTx/>
            </a:endParaRPr>
          </a:p>
        </p:txBody>
      </p:sp>
      <p:sp>
        <p:nvSpPr>
          <p:cNvPr id="39" name="5"/>
          <p:cNvSpPr>
            <a:spLocks noChangeArrowheads="1"/>
          </p:cNvSpPr>
          <p:nvPr/>
        </p:nvSpPr>
        <p:spPr bwMode="auto">
          <a:xfrm>
            <a:off x="7361475" y="2350754"/>
            <a:ext cx="3384550" cy="1584325"/>
          </a:xfrm>
          <a:prstGeom prst="wedgeRoundRectCallout">
            <a:avLst>
              <a:gd name="adj1" fmla="val -110497"/>
              <a:gd name="adj2" fmla="val 2188"/>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400" b="1" i="0" u="sng" strike="noStrike" kern="0" cap="none" spc="0" normalizeH="0" baseline="0" noProof="0" dirty="0">
                <a:ln>
                  <a:noFill/>
                </a:ln>
                <a:solidFill>
                  <a:srgbClr val="FFFFFF"/>
                </a:solidFill>
                <a:effectLst/>
                <a:uLnTx/>
                <a:uFillTx/>
              </a:rPr>
              <a:t>Eliminar o minimizar los peligros e impactos ambientales adversos</a:t>
            </a:r>
            <a:r>
              <a:rPr kumimoji="0" lang="es-PE" sz="1400" b="0" i="0" u="none" strike="noStrike" kern="0" cap="none" spc="0" normalizeH="0" baseline="0" noProof="0" dirty="0">
                <a:ln>
                  <a:noFill/>
                </a:ln>
                <a:solidFill>
                  <a:srgbClr val="FFFFFF"/>
                </a:solidFill>
                <a:effectLst/>
                <a:uLnTx/>
                <a:uFillTx/>
              </a:rPr>
              <a:t>, reducir los riesgos e identificar las oportunidades </a:t>
            </a:r>
            <a:r>
              <a:rPr kumimoji="0" lang="es-PE" sz="1400" b="1" i="0" u="sng" strike="noStrike" kern="0" cap="none" spc="0" normalizeH="0" baseline="0" noProof="0" dirty="0">
                <a:ln>
                  <a:noFill/>
                </a:ln>
                <a:solidFill>
                  <a:srgbClr val="FFFFFF"/>
                </a:solidFill>
                <a:effectLst/>
                <a:uLnTx/>
                <a:uFillTx/>
              </a:rPr>
              <a:t>para la gestión de Seguridad, Salud Ocupacional y Medio Ambiente</a:t>
            </a:r>
            <a:r>
              <a:rPr kumimoji="0" lang="es-PE" sz="1400" b="0" i="0" u="none" strike="noStrike" kern="0" cap="none" spc="0" normalizeH="0" baseline="0" noProof="0" dirty="0">
                <a:ln>
                  <a:noFill/>
                </a:ln>
                <a:solidFill>
                  <a:srgbClr val="FFFFFF"/>
                </a:solidFill>
                <a:effectLst/>
                <a:uLnTx/>
                <a:uFillTx/>
              </a:rPr>
              <a:t>.</a:t>
            </a:r>
            <a:endParaRPr kumimoji="0" lang="en-US" sz="1400" b="0" i="0" u="none" strike="noStrike" kern="0" cap="none" spc="0" normalizeH="0" baseline="0" noProof="0" dirty="0">
              <a:ln>
                <a:noFill/>
              </a:ln>
              <a:solidFill>
                <a:srgbClr val="FFFFFF"/>
              </a:solidFill>
              <a:effectLst/>
              <a:uLnTx/>
              <a:uFillTx/>
            </a:endParaRPr>
          </a:p>
        </p:txBody>
      </p:sp>
      <p:sp>
        <p:nvSpPr>
          <p:cNvPr id="40" name="3"/>
          <p:cNvSpPr>
            <a:spLocks noChangeArrowheads="1"/>
          </p:cNvSpPr>
          <p:nvPr/>
        </p:nvSpPr>
        <p:spPr bwMode="auto">
          <a:xfrm>
            <a:off x="7385509" y="2423299"/>
            <a:ext cx="3384550" cy="594454"/>
          </a:xfrm>
          <a:prstGeom prst="wedgeRoundRectCallout">
            <a:avLst>
              <a:gd name="adj1" fmla="val -111794"/>
              <a:gd name="adj2" fmla="val 10918"/>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a:ln>
                  <a:noFill/>
                </a:ln>
                <a:solidFill>
                  <a:srgbClr val="FFFFFF"/>
                </a:solidFill>
                <a:effectLst/>
                <a:uLnTx/>
                <a:uFillTx/>
              </a:rPr>
              <a:t>Para alcanzar estos objetivos, Gold Fields La Cima S.A. se compromete a:</a:t>
            </a:r>
          </a:p>
        </p:txBody>
      </p:sp>
      <p:sp>
        <p:nvSpPr>
          <p:cNvPr id="41" name="4"/>
          <p:cNvSpPr>
            <a:spLocks noChangeArrowheads="1"/>
          </p:cNvSpPr>
          <p:nvPr/>
        </p:nvSpPr>
        <p:spPr bwMode="auto">
          <a:xfrm>
            <a:off x="7372809" y="2094423"/>
            <a:ext cx="3384550" cy="1915654"/>
          </a:xfrm>
          <a:prstGeom prst="wedgeRoundRectCallout">
            <a:avLst>
              <a:gd name="adj1" fmla="val -110869"/>
              <a:gd name="adj2" fmla="val -3770"/>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400" b="1" i="0" u="sng" strike="noStrike" kern="0" cap="none" spc="0" normalizeH="0" baseline="0" noProof="0" dirty="0">
                <a:ln>
                  <a:noFill/>
                </a:ln>
                <a:solidFill>
                  <a:srgbClr val="FFFFFF"/>
                </a:solidFill>
                <a:effectLst/>
                <a:uLnTx/>
                <a:uFillTx/>
              </a:rPr>
              <a:t>Integrar, mantener y mejorar continuamente el desempeño del sistema integrado de gestión de Seguridad, Salud Ocupacional y Medio Ambiente</a:t>
            </a:r>
            <a:r>
              <a:rPr kumimoji="0" lang="es-PE" sz="1400" b="0" i="0" u="none" strike="noStrike" kern="0" cap="none" spc="0" normalizeH="0" baseline="0" noProof="0" dirty="0">
                <a:ln>
                  <a:noFill/>
                </a:ln>
                <a:solidFill>
                  <a:srgbClr val="FFFFFF"/>
                </a:solidFill>
                <a:effectLst/>
                <a:uLnTx/>
                <a:uFillTx/>
              </a:rPr>
              <a:t> en los procesos operativos, comerciales y administrativos desarrollados dentro de nuestra actividad minera que garantice:</a:t>
            </a:r>
            <a:endParaRPr kumimoji="0" lang="en-US" sz="1400" b="0" i="0" u="none" strike="noStrike" kern="0" cap="none" spc="0" normalizeH="0" baseline="0" noProof="0" dirty="0">
              <a:ln>
                <a:noFill/>
              </a:ln>
              <a:solidFill>
                <a:srgbClr val="FFFFFF"/>
              </a:solidFill>
              <a:effectLst/>
              <a:uLnTx/>
              <a:uFillTx/>
            </a:endParaRPr>
          </a:p>
        </p:txBody>
      </p:sp>
      <p:sp>
        <p:nvSpPr>
          <p:cNvPr id="42" name="2"/>
          <p:cNvSpPr>
            <a:spLocks noChangeArrowheads="1"/>
          </p:cNvSpPr>
          <p:nvPr/>
        </p:nvSpPr>
        <p:spPr bwMode="auto">
          <a:xfrm>
            <a:off x="6751229" y="1417789"/>
            <a:ext cx="4032448" cy="3385071"/>
          </a:xfrm>
          <a:prstGeom prst="wedgeRoundRectCallout">
            <a:avLst>
              <a:gd name="adj1" fmla="val -88054"/>
              <a:gd name="adj2" fmla="val -18875"/>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a:ln>
                  <a:noFill/>
                </a:ln>
                <a:solidFill>
                  <a:srgbClr val="FFFFFF"/>
                </a:solidFill>
                <a:effectLst/>
                <a:uLnTx/>
                <a:uFillTx/>
              </a:rPr>
              <a:t>Gold Fields La Cima S.A., como empresa dedicada a la actividad minera, con operaciones de exploración, explotación, procesamiento de recursos minerales</a:t>
            </a:r>
            <a:r>
              <a:rPr kumimoji="0" lang="es-PE" sz="1400" b="1" i="0" u="none" strike="noStrike" kern="0" cap="none" spc="0" normalizeH="0" baseline="0" noProof="0" dirty="0">
                <a:ln>
                  <a:noFill/>
                </a:ln>
                <a:solidFill>
                  <a:srgbClr val="FFFFFF"/>
                </a:solidFill>
                <a:effectLst/>
                <a:uLnTx/>
                <a:uFillTx/>
              </a:rPr>
              <a:t>, </a:t>
            </a:r>
            <a:r>
              <a:rPr kumimoji="0" lang="es-PE" sz="1400" b="0" i="0" u="none" strike="noStrike" kern="0" cap="none" spc="0" normalizeH="0" baseline="0" noProof="0" dirty="0">
                <a:ln>
                  <a:noFill/>
                </a:ln>
                <a:solidFill>
                  <a:srgbClr val="FFFFFF"/>
                </a:solidFill>
                <a:effectLst/>
                <a:uLnTx/>
                <a:uFillTx/>
              </a:rPr>
              <a:t>almacenamiento y embarque de concentrado de cobre con contenido de oro, tiene como </a:t>
            </a:r>
            <a:r>
              <a:rPr kumimoji="0" lang="es-PE" sz="1400" b="1" i="0" u="sng" strike="noStrike" kern="0" cap="none" spc="0" normalizeH="0" baseline="0" noProof="0" dirty="0">
                <a:ln>
                  <a:noFill/>
                </a:ln>
                <a:solidFill>
                  <a:srgbClr val="FFFFFF"/>
                </a:solidFill>
                <a:effectLst/>
                <a:uLnTx/>
                <a:uFillTx/>
              </a:rPr>
              <a:t>objetivo alcanzar y mantener un elevado nivel de Seguridad y Salud Ocupacional</a:t>
            </a:r>
            <a:r>
              <a:rPr kumimoji="0" lang="es-PE" sz="1400" b="0" i="0" u="none" strike="noStrike" kern="0" cap="none" spc="0" normalizeH="0" baseline="0" noProof="0" dirty="0">
                <a:ln>
                  <a:noFill/>
                </a:ln>
                <a:solidFill>
                  <a:srgbClr val="FFFFFF"/>
                </a:solidFill>
                <a:effectLst/>
                <a:uLnTx/>
                <a:uFillTx/>
              </a:rPr>
              <a:t> para todo su personal, contratistas y visitantes, así como ejecutar sus actividades realizando </a:t>
            </a:r>
            <a:r>
              <a:rPr kumimoji="0" lang="es-PE" sz="1400" b="1" i="0" u="sng" strike="noStrike" kern="0" cap="none" spc="0" normalizeH="0" baseline="0" noProof="0" dirty="0">
                <a:ln>
                  <a:noFill/>
                </a:ln>
                <a:solidFill>
                  <a:srgbClr val="FFFFFF"/>
                </a:solidFill>
                <a:effectLst/>
                <a:uLnTx/>
                <a:uFillTx/>
              </a:rPr>
              <a:t>una gestión responsable con los recursos naturales y la protección del Medio Ambiente</a:t>
            </a:r>
            <a:r>
              <a:rPr kumimoji="0" lang="es-PE" sz="1400" b="0" i="0" u="none" strike="noStrike" kern="0" cap="none" spc="0" normalizeH="0" baseline="0" noProof="0" dirty="0">
                <a:ln>
                  <a:noFill/>
                </a:ln>
                <a:solidFill>
                  <a:srgbClr val="FFFFFF"/>
                </a:solidFill>
                <a:effectLst/>
                <a:uLnTx/>
                <a:uFillTx/>
              </a:rPr>
              <a:t> para las presentes y futuras generaciones.</a:t>
            </a:r>
            <a:r>
              <a:rPr kumimoji="0" lang="en-US" sz="1400" b="0" i="0" u="none" strike="noStrike" kern="0" cap="none" spc="0" normalizeH="0" baseline="0" noProof="0" dirty="0">
                <a:ln>
                  <a:noFill/>
                </a:ln>
                <a:solidFill>
                  <a:srgbClr val="FFFFFF"/>
                </a:solidFill>
                <a:effectLst/>
                <a:uLnTx/>
                <a:uFillTx/>
              </a:rPr>
              <a:t> </a:t>
            </a:r>
          </a:p>
        </p:txBody>
      </p:sp>
    </p:spTree>
    <p:extLst>
      <p:ext uri="{BB962C8B-B14F-4D97-AF65-F5344CB8AC3E}">
        <p14:creationId xmlns:p14="http://schemas.microsoft.com/office/powerpoint/2010/main" val="182881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blinds(horizontal)">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4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linds(horizontal)">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linds(horizontal)">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4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blinds(horizontal)">
                                      <p:cBhvr>
                                        <p:cTn id="40" dur="5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3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blinds(horizontal)">
                                      <p:cBhvr>
                                        <p:cTn id="49" dur="5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3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blinds(horizontal)">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blinds(horizontal)">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29"/>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blinds(horizontal)">
                                      <p:cBhvr>
                                        <p:cTn id="76" dur="500"/>
                                        <p:tgtEl>
                                          <p:spTgt spid="28"/>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28"/>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blinds(horizontal)">
                                      <p:cBhvr>
                                        <p:cTn id="85" dur="500"/>
                                        <p:tgtEl>
                                          <p:spTgt spid="27"/>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1" nodeType="clickEffect">
                                  <p:stCondLst>
                                    <p:cond delay="0"/>
                                  </p:stCondLst>
                                  <p:childTnLst>
                                    <p:set>
                                      <p:cBhvr>
                                        <p:cTn id="89" dur="1" fill="hold">
                                          <p:stCondLst>
                                            <p:cond delay="0"/>
                                          </p:stCondLst>
                                        </p:cTn>
                                        <p:tgtEl>
                                          <p:spTgt spid="2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3" presetClass="entr" presetSubtype="10" fill="hold" grpId="0" nodeType="click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blinds(horizontal)">
                                      <p:cBhvr>
                                        <p:cTn id="94" dur="500"/>
                                        <p:tgtEl>
                                          <p:spTgt spid="26"/>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2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blinds(horizontal)">
                                      <p:cBhvr>
                                        <p:cTn id="103" dur="500"/>
                                        <p:tgtEl>
                                          <p:spTgt spid="25"/>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1" nodeType="clickEffect">
                                  <p:stCondLst>
                                    <p:cond delay="0"/>
                                  </p:stCondLst>
                                  <p:childTnLst>
                                    <p:set>
                                      <p:cBhvr>
                                        <p:cTn id="107" dur="1" fill="hold">
                                          <p:stCondLst>
                                            <p:cond delay="0"/>
                                          </p:stCondLst>
                                        </p:cTn>
                                        <p:tgtEl>
                                          <p:spTgt spid="25"/>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grpId="0" nodeType="click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blinds(horizontal)">
                                      <p:cBhvr>
                                        <p:cTn id="112" dur="500"/>
                                        <p:tgtEl>
                                          <p:spTgt spid="20"/>
                                        </p:tgtEl>
                                      </p:cBhvr>
                                    </p:animEffec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0"/>
                                  </p:stCondLst>
                                  <p:childTnLst>
                                    <p:set>
                                      <p:cBhvr>
                                        <p:cTn id="116"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11</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¿Qué es la Inducción Específica?</a:t>
            </a:r>
            <a:endParaRPr lang="es-E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18" name="Rectángulo redondeado 17"/>
          <p:cNvSpPr/>
          <p:nvPr/>
        </p:nvSpPr>
        <p:spPr>
          <a:xfrm>
            <a:off x="7936658" y="3039013"/>
            <a:ext cx="3049065" cy="783193"/>
          </a:xfrm>
          <a:prstGeom prst="roundRect">
            <a:avLst/>
          </a:prstGeom>
          <a:solidFill>
            <a:schemeClr val="bg1"/>
          </a:solidFill>
          <a:ln>
            <a:solidFill>
              <a:srgbClr val="009999"/>
            </a:solidFill>
          </a:ln>
        </p:spPr>
        <p:txBody>
          <a:bodyPr wrap="square">
            <a:spAutoFit/>
          </a:bodyPr>
          <a:lstStyle/>
          <a:p>
            <a:pPr marL="0" marR="0" lvl="0" indent="0" algn="just" defTabSz="457200" eaLnBrk="0" fontAlgn="base" latinLnBrk="0" hangingPunct="0">
              <a:lnSpc>
                <a:spcPct val="100000"/>
              </a:lnSpc>
              <a:spcBef>
                <a:spcPct val="0"/>
              </a:spcBef>
              <a:spcAft>
                <a:spcPct val="0"/>
              </a:spcAft>
              <a:buClrTx/>
              <a:buSzTx/>
              <a:buFontTx/>
              <a:buNone/>
              <a:tabLst/>
              <a:defRPr/>
            </a:pPr>
            <a:r>
              <a:rPr kumimoji="0" lang="es-PE" altLang="es-PE" sz="2000" b="0" i="1" u="none" strike="noStrike" kern="0" cap="none" spc="0" normalizeH="0" baseline="0" noProof="0" dirty="0" smtClean="0">
                <a:ln>
                  <a:noFill/>
                </a:ln>
                <a:effectLst/>
                <a:uLnTx/>
                <a:uFillTx/>
              </a:rPr>
              <a:t>En actividades de menor riesgo.</a:t>
            </a:r>
            <a:endParaRPr kumimoji="0" lang="es-ES" sz="2000" b="0" i="1" u="none" strike="noStrike" kern="0" cap="none" spc="0" normalizeH="0" baseline="0" noProof="0" dirty="0" smtClean="0">
              <a:ln>
                <a:noFill/>
              </a:ln>
              <a:effectLst/>
              <a:uLnTx/>
              <a:uFillTx/>
              <a:cs typeface="Arial" panose="020B0604020202020204" pitchFamily="34" charset="0"/>
            </a:endParaRPr>
          </a:p>
        </p:txBody>
      </p:sp>
      <p:sp>
        <p:nvSpPr>
          <p:cNvPr id="21" name="Rectángulo redondeado 20"/>
          <p:cNvSpPr/>
          <p:nvPr/>
        </p:nvSpPr>
        <p:spPr>
          <a:xfrm>
            <a:off x="7936658" y="1850903"/>
            <a:ext cx="3049065" cy="783193"/>
          </a:xfrm>
          <a:prstGeom prst="roundRect">
            <a:avLst/>
          </a:prstGeom>
          <a:solidFill>
            <a:schemeClr val="bg1"/>
          </a:solidFill>
          <a:ln>
            <a:solidFill>
              <a:srgbClr val="009999"/>
            </a:solidFill>
          </a:ln>
        </p:spPr>
        <p:txBody>
          <a:bodyPr wrap="square">
            <a:spAutoFit/>
          </a:bodyPr>
          <a:lstStyle/>
          <a:p>
            <a:pPr marL="137160" marR="0" lvl="0" indent="0" algn="just" defTabSz="457200" eaLnBrk="0" fontAlgn="base" latinLnBrk="0" hangingPunct="0">
              <a:lnSpc>
                <a:spcPct val="100000"/>
              </a:lnSpc>
              <a:spcBef>
                <a:spcPct val="0"/>
              </a:spcBef>
              <a:spcAft>
                <a:spcPct val="0"/>
              </a:spcAft>
              <a:buClrTx/>
              <a:buSzTx/>
              <a:buFontTx/>
              <a:buNone/>
              <a:tabLst/>
              <a:defRPr/>
            </a:pPr>
            <a:r>
              <a:rPr kumimoji="0" lang="es-PE" altLang="es-PE" sz="2000" b="0" i="1" u="none" strike="noStrike" kern="0" cap="none" spc="0" normalizeH="0" baseline="0" noProof="0" dirty="0" smtClean="0">
                <a:ln>
                  <a:noFill/>
                </a:ln>
                <a:effectLst/>
                <a:uLnTx/>
                <a:uFillTx/>
              </a:rPr>
              <a:t>En actividades mineras y conexas de alto riesgo</a:t>
            </a:r>
            <a:endParaRPr kumimoji="0" lang="es-ES" sz="2000" b="0" i="1" u="none" strike="noStrike" kern="0" cap="none" spc="0" normalizeH="0" baseline="0" noProof="0" dirty="0" smtClean="0">
              <a:ln>
                <a:noFill/>
              </a:ln>
              <a:effectLst/>
              <a:uLnTx/>
              <a:uFillTx/>
              <a:cs typeface="Arial" panose="020B0604020202020204" pitchFamily="34" charset="0"/>
            </a:endParaRPr>
          </a:p>
        </p:txBody>
      </p:sp>
      <p:sp>
        <p:nvSpPr>
          <p:cNvPr id="22" name="Rectángulo 21"/>
          <p:cNvSpPr/>
          <p:nvPr/>
        </p:nvSpPr>
        <p:spPr>
          <a:xfrm>
            <a:off x="3221973" y="1723111"/>
            <a:ext cx="2816949" cy="1015663"/>
          </a:xfrm>
          <a:prstGeom prst="rect">
            <a:avLst/>
          </a:prstGeom>
          <a:solidFill>
            <a:srgbClr val="009999"/>
          </a:solidFill>
          <a:ln w="9525" cap="flat" cmpd="sng" algn="ctr">
            <a:solidFill>
              <a:srgbClr val="009999"/>
            </a:solidFill>
            <a:prstDash val="solid"/>
          </a:ln>
          <a:effectLst>
            <a:outerShdw blurRad="40000" dist="23000" dir="5400000" rotWithShape="0">
              <a:srgbClr val="000000">
                <a:alpha val="35000"/>
              </a:srgbClr>
            </a:outerShdw>
          </a:effectLst>
        </p:spPr>
        <p:txBody>
          <a:bodyPr wrap="square">
            <a:spAutoFit/>
          </a:bodyPr>
          <a:lstStyle/>
          <a:p>
            <a:pPr marL="0" marR="0" lvl="0" indent="0" algn="just" defTabSz="457200" eaLnBrk="0" fontAlgn="base" latinLnBrk="0" hangingPunct="0">
              <a:lnSpc>
                <a:spcPct val="100000"/>
              </a:lnSpc>
              <a:spcBef>
                <a:spcPct val="0"/>
              </a:spcBef>
              <a:spcAft>
                <a:spcPct val="0"/>
              </a:spcAft>
              <a:buClrTx/>
              <a:buSzTx/>
              <a:buFontTx/>
              <a:buNone/>
              <a:tabLst/>
              <a:defRPr/>
            </a:pPr>
            <a:r>
              <a:rPr kumimoji="0" lang="es-PE" altLang="es-PE" sz="2000" b="0" i="1" u="none" strike="noStrike" kern="0" cap="none" spc="0" normalizeH="0" baseline="0" noProof="0" dirty="0" smtClean="0">
                <a:ln>
                  <a:noFill/>
                </a:ln>
                <a:solidFill>
                  <a:schemeClr val="bg1"/>
                </a:solidFill>
                <a:effectLst/>
                <a:uLnTx/>
                <a:uFillTx/>
              </a:rPr>
              <a:t>No menor de ocho (8) horas diarias durante cuatro (4) días</a:t>
            </a:r>
            <a:endParaRPr kumimoji="0" lang="es-ES" sz="2000" b="0" i="1" u="none" strike="noStrike" kern="0" cap="none" spc="0" normalizeH="0" baseline="0" noProof="0" dirty="0" smtClean="0">
              <a:ln/>
              <a:solidFill>
                <a:schemeClr val="bg1"/>
              </a:solidFill>
              <a:effectLst/>
              <a:uLnTx/>
              <a:uFillTx/>
            </a:endParaRPr>
          </a:p>
        </p:txBody>
      </p:sp>
      <p:sp>
        <p:nvSpPr>
          <p:cNvPr id="23" name="Rectángulo 22"/>
          <p:cNvSpPr/>
          <p:nvPr/>
        </p:nvSpPr>
        <p:spPr>
          <a:xfrm>
            <a:off x="3221973" y="3039013"/>
            <a:ext cx="2816949" cy="707886"/>
          </a:xfrm>
          <a:prstGeom prst="rect">
            <a:avLst/>
          </a:prstGeom>
          <a:solidFill>
            <a:srgbClr val="009999"/>
          </a:solidFill>
          <a:ln w="9525" cap="flat" cmpd="sng" algn="ctr">
            <a:solidFill>
              <a:srgbClr val="009999"/>
            </a:solidFill>
            <a:prstDash val="solid"/>
          </a:ln>
          <a:effectLst>
            <a:outerShdw blurRad="40000" dist="23000" dir="5400000" rotWithShape="0">
              <a:srgbClr val="000000">
                <a:alpha val="35000"/>
              </a:srgbClr>
            </a:outerShdw>
          </a:effectLst>
        </p:spPr>
        <p:txBody>
          <a:bodyPr wrap="square">
            <a:spAutoFit/>
          </a:bodyPr>
          <a:lstStyle/>
          <a:p>
            <a:pPr marL="0" marR="0" lvl="0" indent="0" algn="just" defTabSz="457200" eaLnBrk="0" fontAlgn="base" latinLnBrk="0" hangingPunct="0">
              <a:lnSpc>
                <a:spcPct val="100000"/>
              </a:lnSpc>
              <a:spcBef>
                <a:spcPct val="0"/>
              </a:spcBef>
              <a:spcAft>
                <a:spcPct val="0"/>
              </a:spcAft>
              <a:buClrTx/>
              <a:buSzTx/>
              <a:buFontTx/>
              <a:buNone/>
              <a:tabLst/>
              <a:defRPr/>
            </a:pPr>
            <a:r>
              <a:rPr kumimoji="0" lang="es-PE" altLang="es-PE" sz="2000" b="0" i="1" u="none" strike="noStrike" kern="0" cap="none" spc="0" normalizeH="0" baseline="0" noProof="0" dirty="0" smtClean="0">
                <a:ln>
                  <a:noFill/>
                </a:ln>
                <a:solidFill>
                  <a:schemeClr val="bg1"/>
                </a:solidFill>
                <a:effectLst/>
                <a:uLnTx/>
                <a:uFillTx/>
              </a:rPr>
              <a:t>No menor de (8) horas diarias durante (2) días</a:t>
            </a:r>
            <a:endParaRPr kumimoji="0" lang="es-ES" sz="2000" b="0" i="1" u="none" strike="noStrike" kern="0" cap="none" spc="0" normalizeH="0" baseline="0" noProof="0" dirty="0" smtClean="0">
              <a:ln>
                <a:noFill/>
              </a:ln>
              <a:solidFill>
                <a:schemeClr val="bg1"/>
              </a:solidFill>
              <a:effectLst/>
              <a:uLnTx/>
              <a:uFillTx/>
            </a:endParaRPr>
          </a:p>
        </p:txBody>
      </p:sp>
      <p:sp>
        <p:nvSpPr>
          <p:cNvPr id="24" name="Flecha a la derecha con muesca 23"/>
          <p:cNvSpPr/>
          <p:nvPr/>
        </p:nvSpPr>
        <p:spPr>
          <a:xfrm>
            <a:off x="6371049" y="2050922"/>
            <a:ext cx="1296144" cy="360040"/>
          </a:xfrm>
          <a:prstGeom prst="notchedRightArrow">
            <a:avLst/>
          </a:prstGeom>
          <a:solidFill>
            <a:srgbClr val="BFDAD5"/>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endParaRPr kumimoji="0" lang="en-US" sz="1600" b="0" i="0" u="none" strike="noStrike" kern="0" cap="none" spc="0" normalizeH="0" baseline="0" noProof="0" dirty="0" smtClean="0">
              <a:ln>
                <a:noFill/>
              </a:ln>
              <a:solidFill>
                <a:prstClr val="white"/>
              </a:solidFill>
              <a:effectLst/>
              <a:uLnTx/>
              <a:uFillTx/>
              <a:ea typeface="+mn-ea"/>
              <a:cs typeface="+mn-cs"/>
            </a:endParaRPr>
          </a:p>
        </p:txBody>
      </p:sp>
      <p:sp>
        <p:nvSpPr>
          <p:cNvPr id="31" name="Flecha a la derecha con muesca 30"/>
          <p:cNvSpPr/>
          <p:nvPr/>
        </p:nvSpPr>
        <p:spPr>
          <a:xfrm>
            <a:off x="6377211" y="3212936"/>
            <a:ext cx="1296144" cy="360040"/>
          </a:xfrm>
          <a:prstGeom prst="notchedRightArrow">
            <a:avLst/>
          </a:prstGeom>
          <a:solidFill>
            <a:srgbClr val="BFDAD5"/>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endParaRPr kumimoji="0" lang="en-US" sz="1600" b="0" i="0" u="none" strike="noStrike" kern="0" cap="none" spc="0" normalizeH="0" baseline="0" noProof="0" dirty="0" smtClean="0">
              <a:ln>
                <a:noFill/>
              </a:ln>
              <a:solidFill>
                <a:prstClr val="white"/>
              </a:solidFill>
              <a:effectLst/>
              <a:uLnTx/>
              <a:uFillTx/>
              <a:ea typeface="+mn-ea"/>
              <a:cs typeface="+mn-cs"/>
            </a:endParaRPr>
          </a:p>
        </p:txBody>
      </p:sp>
      <p:sp>
        <p:nvSpPr>
          <p:cNvPr id="32" name="Rectangle 3">
            <a:extLst>
              <a:ext uri="{FF2B5EF4-FFF2-40B4-BE49-F238E27FC236}">
                <a16:creationId xmlns:a16="http://schemas.microsoft.com/office/drawing/2014/main" id="{5D8D5B8B-EB42-4508-84E4-33B4AB0EEF4C}"/>
              </a:ext>
            </a:extLst>
          </p:cNvPr>
          <p:cNvSpPr>
            <a:spLocks noChangeArrowheads="1"/>
          </p:cNvSpPr>
          <p:nvPr/>
        </p:nvSpPr>
        <p:spPr bwMode="auto">
          <a:xfrm>
            <a:off x="7936123" y="4053011"/>
            <a:ext cx="3049065" cy="2007540"/>
          </a:xfrm>
          <a:prstGeom prst="roundRect">
            <a:avLst/>
          </a:prstGeom>
          <a:solidFill>
            <a:schemeClr val="bg1"/>
          </a:solidFill>
          <a:ln w="9525">
            <a:solidFill>
              <a:srgbClr val="009999"/>
            </a:solidFill>
            <a:miter lim="800000"/>
            <a:headEnd/>
            <a:tailEnd/>
          </a:ln>
          <a:extLst/>
        </p:spPr>
        <p:txBody>
          <a:bodyPr/>
          <a:lstStyle/>
          <a:p>
            <a:pPr algn="just">
              <a:spcBef>
                <a:spcPct val="20000"/>
              </a:spcBef>
              <a:defRPr/>
            </a:pPr>
            <a:r>
              <a:rPr lang="es-PE" altLang="es-PE" sz="2000" i="1" dirty="0" smtClean="0"/>
              <a:t>En GF, se ha definido que todo personal con fotocheck permanente deberá contar con 32 horas mínimas de capacitación</a:t>
            </a:r>
            <a:endParaRPr lang="es-PE" altLang="es-PE" sz="2000" i="1" dirty="0"/>
          </a:p>
        </p:txBody>
      </p:sp>
      <p:sp>
        <p:nvSpPr>
          <p:cNvPr id="33" name="Flecha a la derecha con muesca 32"/>
          <p:cNvSpPr/>
          <p:nvPr/>
        </p:nvSpPr>
        <p:spPr>
          <a:xfrm>
            <a:off x="6371049" y="4911186"/>
            <a:ext cx="1296144" cy="360040"/>
          </a:xfrm>
          <a:prstGeom prst="notchedRightArrow">
            <a:avLst/>
          </a:prstGeom>
          <a:solidFill>
            <a:srgbClr val="BFDAD5"/>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endParaRPr kumimoji="0" lang="en-US" sz="1600" b="0" i="0" u="none" strike="noStrike" kern="0" cap="none" spc="0" normalizeH="0" baseline="0" noProof="0" dirty="0" smtClean="0">
              <a:ln>
                <a:noFill/>
              </a:ln>
              <a:solidFill>
                <a:prstClr val="white"/>
              </a:solidFill>
              <a:effectLst/>
              <a:uLnTx/>
              <a:uFillTx/>
              <a:ea typeface="+mn-ea"/>
              <a:cs typeface="+mn-cs"/>
            </a:endParaRPr>
          </a:p>
        </p:txBody>
      </p:sp>
      <p:pic>
        <p:nvPicPr>
          <p:cNvPr id="34" name="Imagen 33"/>
          <p:cNvPicPr>
            <a:picLocks noChangeAspect="1"/>
          </p:cNvPicPr>
          <p:nvPr/>
        </p:nvPicPr>
        <p:blipFill rotWithShape="1">
          <a:blip r:embed="rId3" cstate="print">
            <a:extLst>
              <a:ext uri="{28A0092B-C50C-407E-A947-70E740481C1C}">
                <a14:useLocalDpi xmlns:a14="http://schemas.microsoft.com/office/drawing/2010/main" val="0"/>
              </a:ext>
            </a:extLst>
          </a:blip>
          <a:srcRect l="13125" t="14722" r="1979" b="3195"/>
          <a:stretch/>
        </p:blipFill>
        <p:spPr>
          <a:xfrm>
            <a:off x="3175792" y="3952443"/>
            <a:ext cx="3045806" cy="2208676"/>
          </a:xfrm>
          <a:prstGeom prst="rect">
            <a:avLst/>
          </a:prstGeom>
        </p:spPr>
      </p:pic>
      <p:sp>
        <p:nvSpPr>
          <p:cNvPr id="35" name="CuadroTexto 34"/>
          <p:cNvSpPr txBox="1"/>
          <p:nvPr/>
        </p:nvSpPr>
        <p:spPr>
          <a:xfrm>
            <a:off x="838199" y="877938"/>
            <a:ext cx="10863020" cy="506292"/>
          </a:xfrm>
          <a:prstGeom prst="rect">
            <a:avLst/>
          </a:prstGeom>
          <a:noFill/>
        </p:spPr>
        <p:txBody>
          <a:bodyPr wrap="square" rtlCol="0">
            <a:spAutoFit/>
          </a:bodyPr>
          <a:lstStyle/>
          <a:p>
            <a:pPr algn="just">
              <a:lnSpc>
                <a:spcPct val="150000"/>
              </a:lnSpc>
            </a:pPr>
            <a:r>
              <a:rPr lang="es-PE" sz="2000" dirty="0" smtClean="0"/>
              <a:t>Capacitación específica teórico – práctica en el área de trabajo. Esta capacitación puede ser:</a:t>
            </a:r>
            <a:endParaRPr lang="es-PE" sz="2000" dirty="0"/>
          </a:p>
        </p:txBody>
      </p:sp>
    </p:spTree>
    <p:extLst>
      <p:ext uri="{BB962C8B-B14F-4D97-AF65-F5344CB8AC3E}">
        <p14:creationId xmlns:p14="http://schemas.microsoft.com/office/powerpoint/2010/main" val="269314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ppt_x"/>
                                          </p:val>
                                        </p:tav>
                                        <p:tav tm="100000">
                                          <p:val>
                                            <p:strVal val="#ppt_x"/>
                                          </p:val>
                                        </p:tav>
                                      </p:tavLst>
                                    </p:anim>
                                    <p:anim calcmode="lin" valueType="num">
                                      <p:cBhvr additive="base">
                                        <p:cTn id="4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animBg="1"/>
      <p:bldP spid="23" grpId="0" animBg="1"/>
      <p:bldP spid="24" grpId="0" animBg="1"/>
      <p:bldP spid="31" grpId="0" animBg="1"/>
      <p:bldP spid="32"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12</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¿Qué es la Inducción Específica?</a:t>
            </a:r>
            <a:endParaRPr lang="es-E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35" name="CuadroTexto 34"/>
          <p:cNvSpPr txBox="1"/>
          <p:nvPr/>
        </p:nvSpPr>
        <p:spPr>
          <a:xfrm>
            <a:off x="838199" y="877938"/>
            <a:ext cx="4741191" cy="2400657"/>
          </a:xfrm>
          <a:prstGeom prst="rect">
            <a:avLst/>
          </a:prstGeom>
          <a:noFill/>
        </p:spPr>
        <p:txBody>
          <a:bodyPr wrap="square" rtlCol="0">
            <a:spAutoFit/>
          </a:bodyPr>
          <a:lstStyle/>
          <a:p>
            <a:pPr algn="just">
              <a:lnSpc>
                <a:spcPct val="150000"/>
              </a:lnSpc>
            </a:pPr>
            <a:r>
              <a:rPr lang="es-PE" sz="2000" dirty="0" smtClean="0"/>
              <a:t>La Inducción Específica es impartida por el supervisor directo del trabajador, debiéndose dejar constancia y firma en el formato SSYMA-P-03.03-F02 Inducción Específica. </a:t>
            </a:r>
            <a:endParaRPr lang="es-PE" sz="2000" dirty="0"/>
          </a:p>
        </p:txBody>
      </p:sp>
      <p:pic>
        <p:nvPicPr>
          <p:cNvPr id="2" name="Imagen 1"/>
          <p:cNvPicPr>
            <a:picLocks noChangeAspect="1"/>
          </p:cNvPicPr>
          <p:nvPr/>
        </p:nvPicPr>
        <p:blipFill>
          <a:blip r:embed="rId3"/>
          <a:stretch>
            <a:fillRect/>
          </a:stretch>
        </p:blipFill>
        <p:spPr>
          <a:xfrm>
            <a:off x="5865812" y="1037853"/>
            <a:ext cx="5442168" cy="789033"/>
          </a:xfrm>
          <a:prstGeom prst="rect">
            <a:avLst/>
          </a:prstGeom>
        </p:spPr>
      </p:pic>
      <p:pic>
        <p:nvPicPr>
          <p:cNvPr id="5" name="Imagen 4"/>
          <p:cNvPicPr>
            <a:picLocks noChangeAspect="1"/>
          </p:cNvPicPr>
          <p:nvPr/>
        </p:nvPicPr>
        <p:blipFill>
          <a:blip r:embed="rId4"/>
          <a:stretch>
            <a:fillRect/>
          </a:stretch>
        </p:blipFill>
        <p:spPr>
          <a:xfrm>
            <a:off x="5865812" y="1814436"/>
            <a:ext cx="5444200" cy="4541914"/>
          </a:xfrm>
          <a:prstGeom prst="rect">
            <a:avLst/>
          </a:prstGeom>
        </p:spPr>
      </p:pic>
      <p:pic>
        <p:nvPicPr>
          <p:cNvPr id="9" name="Imagen 8"/>
          <p:cNvPicPr>
            <a:picLocks noChangeAspect="1"/>
          </p:cNvPicPr>
          <p:nvPr/>
        </p:nvPicPr>
        <p:blipFill>
          <a:blip r:embed="rId5"/>
          <a:stretch>
            <a:fillRect/>
          </a:stretch>
        </p:blipFill>
        <p:spPr>
          <a:xfrm>
            <a:off x="5863780" y="1852750"/>
            <a:ext cx="5444200" cy="5005250"/>
          </a:xfrm>
          <a:prstGeom prst="rect">
            <a:avLst/>
          </a:prstGeom>
        </p:spPr>
      </p:pic>
      <p:sp>
        <p:nvSpPr>
          <p:cNvPr id="8" name="CuadroTexto 7"/>
          <p:cNvSpPr txBox="1"/>
          <p:nvPr/>
        </p:nvSpPr>
        <p:spPr>
          <a:xfrm>
            <a:off x="10328720" y="5953416"/>
            <a:ext cx="1732216" cy="523220"/>
          </a:xfrm>
          <a:prstGeom prst="rect">
            <a:avLst/>
          </a:prstGeom>
          <a:noFill/>
        </p:spPr>
        <p:txBody>
          <a:bodyPr wrap="square" rtlCol="0">
            <a:spAutoFit/>
          </a:bodyPr>
          <a:lstStyle/>
          <a:p>
            <a:pPr algn="just"/>
            <a:r>
              <a:rPr lang="es-PE" sz="700" b="1" dirty="0" smtClean="0">
                <a:solidFill>
                  <a:srgbClr val="FF0000"/>
                </a:solidFill>
              </a:rPr>
              <a:t>Fecha de fin de capacitación no menor a 04 días hábiles de trabajo posterior al ingreso del trabajador a las instalaciones de Gold </a:t>
            </a:r>
            <a:r>
              <a:rPr lang="es-PE" sz="700" b="1" dirty="0" err="1" smtClean="0">
                <a:solidFill>
                  <a:srgbClr val="FF0000"/>
                </a:solidFill>
              </a:rPr>
              <a:t>Fields</a:t>
            </a:r>
            <a:r>
              <a:rPr lang="es-PE" sz="700" b="1" dirty="0" smtClean="0">
                <a:solidFill>
                  <a:srgbClr val="FF0000"/>
                </a:solidFill>
              </a:rPr>
              <a:t>.</a:t>
            </a:r>
            <a:endParaRPr lang="es-PE" sz="700" b="1" dirty="0">
              <a:solidFill>
                <a:srgbClr val="FF0000"/>
              </a:solidFill>
            </a:endParaRPr>
          </a:p>
        </p:txBody>
      </p:sp>
    </p:spTree>
    <p:extLst>
      <p:ext uri="{BB962C8B-B14F-4D97-AF65-F5344CB8AC3E}">
        <p14:creationId xmlns:p14="http://schemas.microsoft.com/office/powerpoint/2010/main" val="124669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13</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¿Qué es la Inducción Específica?</a:t>
            </a:r>
            <a:endParaRPr lang="es-E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35" name="CuadroTexto 34"/>
          <p:cNvSpPr txBox="1"/>
          <p:nvPr/>
        </p:nvSpPr>
        <p:spPr>
          <a:xfrm>
            <a:off x="838199" y="877938"/>
            <a:ext cx="4741191" cy="2400657"/>
          </a:xfrm>
          <a:prstGeom prst="rect">
            <a:avLst/>
          </a:prstGeom>
          <a:noFill/>
        </p:spPr>
        <p:txBody>
          <a:bodyPr wrap="square" rtlCol="0">
            <a:spAutoFit/>
          </a:bodyPr>
          <a:lstStyle/>
          <a:p>
            <a:pPr algn="just">
              <a:lnSpc>
                <a:spcPct val="150000"/>
              </a:lnSpc>
            </a:pPr>
            <a:r>
              <a:rPr lang="es-PE" sz="2000" dirty="0" smtClean="0"/>
              <a:t>Luego de concluir la Inducción y Capacitación indicada, se debe emitir una constancia en la que se consigna que el trabajador es apto para ocupar el puesto que se le asigna.</a:t>
            </a:r>
            <a:endParaRPr lang="es-PE" sz="2000" dirty="0"/>
          </a:p>
        </p:txBody>
      </p:sp>
      <p:pic>
        <p:nvPicPr>
          <p:cNvPr id="10" name="Imagen 9"/>
          <p:cNvPicPr>
            <a:picLocks noChangeAspect="1"/>
          </p:cNvPicPr>
          <p:nvPr/>
        </p:nvPicPr>
        <p:blipFill rotWithShape="1">
          <a:blip r:embed="rId3">
            <a:clrChange>
              <a:clrFrom>
                <a:srgbClr val="FFFFFF"/>
              </a:clrFrom>
              <a:clrTo>
                <a:srgbClr val="FFFFFF">
                  <a:alpha val="0"/>
                </a:srgbClr>
              </a:clrTo>
            </a:clrChange>
          </a:blip>
          <a:srcRect l="34624" t="35602" r="34838" b="8949"/>
          <a:stretch/>
        </p:blipFill>
        <p:spPr>
          <a:xfrm>
            <a:off x="6151419" y="949743"/>
            <a:ext cx="5274740" cy="5221201"/>
          </a:xfrm>
          <a:prstGeom prst="rect">
            <a:avLst/>
          </a:prstGeom>
        </p:spPr>
      </p:pic>
    </p:spTree>
    <p:extLst>
      <p:ext uri="{BB962C8B-B14F-4D97-AF65-F5344CB8AC3E}">
        <p14:creationId xmlns:p14="http://schemas.microsoft.com/office/powerpoint/2010/main" val="14846672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14</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¿Qué es la Inducción Específica?</a:t>
            </a:r>
            <a:endParaRPr lang="es-E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35" name="CuadroTexto 34"/>
          <p:cNvSpPr txBox="1"/>
          <p:nvPr/>
        </p:nvSpPr>
        <p:spPr>
          <a:xfrm>
            <a:off x="838199" y="877938"/>
            <a:ext cx="4741191" cy="3323987"/>
          </a:xfrm>
          <a:prstGeom prst="rect">
            <a:avLst/>
          </a:prstGeom>
          <a:noFill/>
        </p:spPr>
        <p:txBody>
          <a:bodyPr wrap="square" rtlCol="0">
            <a:spAutoFit/>
          </a:bodyPr>
          <a:lstStyle/>
          <a:p>
            <a:pPr algn="just">
              <a:lnSpc>
                <a:spcPct val="150000"/>
              </a:lnSpc>
            </a:pPr>
            <a:r>
              <a:rPr lang="es-PE" sz="2000" dirty="0" smtClean="0"/>
              <a:t>Entregar el registro de la Inducción Específica (SSYMA-P03.03-F02) al área de Seguridad y Salud Ocupacional o al Supervisor del área / Supervisor SSYMA en las operaciones de Salaverry, según corresponda para su archivo correspondiente.</a:t>
            </a:r>
            <a:endParaRPr lang="es-PE" sz="2000" dirty="0"/>
          </a:p>
        </p:txBody>
      </p:sp>
      <p:pic>
        <p:nvPicPr>
          <p:cNvPr id="7" name="Picture 6">
            <a:extLst>
              <a:ext uri="{FF2B5EF4-FFF2-40B4-BE49-F238E27FC236}">
                <a16:creationId xmlns:a16="http://schemas.microsoft.com/office/drawing/2014/main" id="{E40D705A-2F10-0C40-9A20-38A8C7CD053C}"/>
              </a:ext>
            </a:extLst>
          </p:cNvPr>
          <p:cNvPicPr>
            <a:picLocks noChangeAspect="1"/>
          </p:cNvPicPr>
          <p:nvPr/>
        </p:nvPicPr>
        <p:blipFill>
          <a:blip r:embed="rId3"/>
          <a:stretch>
            <a:fillRect/>
          </a:stretch>
        </p:blipFill>
        <p:spPr>
          <a:xfrm>
            <a:off x="6294171" y="1109116"/>
            <a:ext cx="5473295" cy="3648863"/>
          </a:xfrm>
          <a:prstGeom prst="rect">
            <a:avLst/>
          </a:prstGeom>
        </p:spPr>
      </p:pic>
      <p:sp>
        <p:nvSpPr>
          <p:cNvPr id="8" name="CuadroTexto 7"/>
          <p:cNvSpPr txBox="1"/>
          <p:nvPr/>
        </p:nvSpPr>
        <p:spPr>
          <a:xfrm>
            <a:off x="6294172" y="4886666"/>
            <a:ext cx="5473294" cy="1015663"/>
          </a:xfrm>
          <a:prstGeom prst="rect">
            <a:avLst/>
          </a:prstGeom>
          <a:noFill/>
        </p:spPr>
        <p:txBody>
          <a:bodyPr wrap="square" rtlCol="0">
            <a:spAutoFit/>
          </a:bodyPr>
          <a:lstStyle/>
          <a:p>
            <a:pPr algn="ctr"/>
            <a:r>
              <a:rPr lang="es-PE" sz="2000" b="1" dirty="0" smtClean="0">
                <a:solidFill>
                  <a:srgbClr val="081C36"/>
                </a:solidFill>
              </a:rPr>
              <a:t>Un trabajador nuevo o transferido tiene muchas preguntas, es por esa razón que la inducción específica es muy importante.</a:t>
            </a:r>
            <a:endParaRPr lang="es-PE" sz="2000" b="1" dirty="0">
              <a:solidFill>
                <a:srgbClr val="081C36"/>
              </a:solidFill>
            </a:endParaRPr>
          </a:p>
        </p:txBody>
      </p:sp>
    </p:spTree>
    <p:extLst>
      <p:ext uri="{BB962C8B-B14F-4D97-AF65-F5344CB8AC3E}">
        <p14:creationId xmlns:p14="http://schemas.microsoft.com/office/powerpoint/2010/main" val="337924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15</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Formato de Inducción Específica</a:t>
            </a:r>
            <a:endParaRPr lang="es-E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pic>
        <p:nvPicPr>
          <p:cNvPr id="2" name="Imagen 1"/>
          <p:cNvPicPr>
            <a:picLocks noChangeAspect="1"/>
          </p:cNvPicPr>
          <p:nvPr/>
        </p:nvPicPr>
        <p:blipFill>
          <a:blip r:embed="rId3">
            <a:clrChange>
              <a:clrFrom>
                <a:srgbClr val="FFFFFF"/>
              </a:clrFrom>
              <a:clrTo>
                <a:srgbClr val="FFFFFF">
                  <a:alpha val="0"/>
                </a:srgbClr>
              </a:clrTo>
            </a:clrChange>
          </a:blip>
          <a:stretch>
            <a:fillRect/>
          </a:stretch>
        </p:blipFill>
        <p:spPr>
          <a:xfrm>
            <a:off x="916557" y="1709157"/>
            <a:ext cx="10437243" cy="4521159"/>
          </a:xfrm>
          <a:prstGeom prst="rect">
            <a:avLst/>
          </a:prstGeom>
        </p:spPr>
      </p:pic>
      <p:sp>
        <p:nvSpPr>
          <p:cNvPr id="3" name="Elipse 2"/>
          <p:cNvSpPr/>
          <p:nvPr/>
        </p:nvSpPr>
        <p:spPr>
          <a:xfrm>
            <a:off x="9051009" y="2402236"/>
            <a:ext cx="2185262" cy="51144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12" name="Conector recto de flecha 11"/>
          <p:cNvCxnSpPr/>
          <p:nvPr/>
        </p:nvCxnSpPr>
        <p:spPr>
          <a:xfrm flipH="1">
            <a:off x="11129819" y="2167715"/>
            <a:ext cx="387926" cy="36993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flipV="1">
            <a:off x="11517745" y="1540123"/>
            <a:ext cx="0" cy="62759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Rectángulo redondeado 18"/>
          <p:cNvSpPr/>
          <p:nvPr/>
        </p:nvSpPr>
        <p:spPr>
          <a:xfrm>
            <a:off x="8610600" y="1087541"/>
            <a:ext cx="3248891" cy="4525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dirty="0" smtClean="0"/>
              <a:t>Verificar la versión actualizada en la página del SSYMA.</a:t>
            </a:r>
            <a:endParaRPr lang="es-PE" sz="1400" dirty="0"/>
          </a:p>
        </p:txBody>
      </p:sp>
      <p:cxnSp>
        <p:nvCxnSpPr>
          <p:cNvPr id="22" name="Conector recto de flecha 21"/>
          <p:cNvCxnSpPr/>
          <p:nvPr/>
        </p:nvCxnSpPr>
        <p:spPr>
          <a:xfrm flipH="1">
            <a:off x="1781758" y="1583123"/>
            <a:ext cx="387926" cy="36993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3" name="Rectángulo redondeado 22"/>
          <p:cNvSpPr/>
          <p:nvPr/>
        </p:nvSpPr>
        <p:spPr>
          <a:xfrm>
            <a:off x="2169684" y="1087541"/>
            <a:ext cx="3248891" cy="4525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dirty="0" smtClean="0"/>
              <a:t>Colocar el logo de acuerdo a la Empresa Contratista.</a:t>
            </a:r>
            <a:endParaRPr lang="es-PE" sz="1400" dirty="0"/>
          </a:p>
        </p:txBody>
      </p:sp>
    </p:spTree>
    <p:extLst>
      <p:ext uri="{BB962C8B-B14F-4D97-AF65-F5344CB8AC3E}">
        <p14:creationId xmlns:p14="http://schemas.microsoft.com/office/powerpoint/2010/main" val="14237342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16</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pic>
        <p:nvPicPr>
          <p:cNvPr id="5122"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827" y="949743"/>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rotWithShape="1">
          <a:blip r:embed="rId4">
            <a:clrChange>
              <a:clrFrom>
                <a:srgbClr val="FFFFFF"/>
              </a:clrFrom>
              <a:clrTo>
                <a:srgbClr val="FFFFFF">
                  <a:alpha val="0"/>
                </a:srgbClr>
              </a:clrTo>
            </a:clrChange>
          </a:blip>
          <a:srcRect l="569" t="2063" r="1194"/>
          <a:stretch/>
        </p:blipFill>
        <p:spPr>
          <a:xfrm>
            <a:off x="2911549" y="949743"/>
            <a:ext cx="6368902" cy="5387887"/>
          </a:xfrm>
          <a:prstGeom prst="rect">
            <a:avLst/>
          </a:prstGeom>
        </p:spPr>
      </p:pic>
      <p:pic>
        <p:nvPicPr>
          <p:cNvPr id="27"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826" y="1309024"/>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825" y="1668305"/>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8451" y="2006931"/>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947" y="2366212"/>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67586" y="2733881"/>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3360" y="3084774"/>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3360" y="3427101"/>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825" y="3769428"/>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3360" y="4015034"/>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609" y="4359169"/>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66272" y="4816849"/>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3360" y="5068341"/>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3360" y="5419234"/>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3360" y="5763039"/>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8450" y="5994442"/>
            <a:ext cx="232353" cy="232353"/>
          </a:xfrm>
          <a:prstGeom prst="rect">
            <a:avLst/>
          </a:prstGeom>
          <a:noFill/>
          <a:extLst>
            <a:ext uri="{909E8E84-426E-40DD-AFC4-6F175D3DCCD1}">
              <a14:hiddenFill xmlns:a14="http://schemas.microsoft.com/office/drawing/2010/main">
                <a:solidFill>
                  <a:srgbClr val="FFFFFF"/>
                </a:solidFill>
              </a14:hiddenFill>
            </a:ext>
          </a:extLst>
        </p:spPr>
      </p:pic>
      <p:sp>
        <p:nvSpPr>
          <p:cNvPr id="43"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Formato de Inducción Específica</a:t>
            </a:r>
            <a:endParaRPr lang="es-ES" dirty="0"/>
          </a:p>
        </p:txBody>
      </p:sp>
    </p:spTree>
    <p:extLst>
      <p:ext uri="{BB962C8B-B14F-4D97-AF65-F5344CB8AC3E}">
        <p14:creationId xmlns:p14="http://schemas.microsoft.com/office/powerpoint/2010/main" val="42640868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17</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pic>
        <p:nvPicPr>
          <p:cNvPr id="2" name="Imagen 1"/>
          <p:cNvPicPr>
            <a:picLocks noChangeAspect="1"/>
          </p:cNvPicPr>
          <p:nvPr/>
        </p:nvPicPr>
        <p:blipFill rotWithShape="1">
          <a:blip r:embed="rId3">
            <a:clrChange>
              <a:clrFrom>
                <a:srgbClr val="FFFFFF"/>
              </a:clrFrom>
              <a:clrTo>
                <a:srgbClr val="FFFFFF">
                  <a:alpha val="0"/>
                </a:srgbClr>
              </a:clrTo>
            </a:clrChange>
          </a:blip>
          <a:srcRect l="382" t="33966" r="724"/>
          <a:stretch/>
        </p:blipFill>
        <p:spPr>
          <a:xfrm>
            <a:off x="871870" y="1008457"/>
            <a:ext cx="8708065" cy="5347893"/>
          </a:xfrm>
          <a:prstGeom prst="rect">
            <a:avLst/>
          </a:prstGeom>
        </p:spPr>
      </p:pic>
      <p:pic>
        <p:nvPicPr>
          <p:cNvPr id="18" name="Picture 2" descr="Icono Marca, aplicar, check, activado Gratis - Icon-Icons.com"/>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7299" y="1025365"/>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cono Marca, aplicar, check, activado Gratis - Icon-Icons.com"/>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5814" y="1356680"/>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cono Marca, aplicar, check, activado Gratis - Icon-Icons.com"/>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4329" y="1748824"/>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cono Marca, aplicar, check, activado Gratis - Icon-Icons.com"/>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2585" y="2133577"/>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cono Marca, aplicar, check, activado Gratis - Icon-Icons.com"/>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4329" y="2518330"/>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cono Marca, aplicar, check, activado Gratis - Icon-Icons.com"/>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1820" y="2927445"/>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cono Marca, aplicar, check, activado Gratis - Icon-Icons.com"/>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9788" y="3345796"/>
            <a:ext cx="232353" cy="232353"/>
          </a:xfrm>
          <a:prstGeom prst="rect">
            <a:avLst/>
          </a:prstGeom>
          <a:noFill/>
          <a:extLst>
            <a:ext uri="{909E8E84-426E-40DD-AFC4-6F175D3DCCD1}">
              <a14:hiddenFill xmlns:a14="http://schemas.microsoft.com/office/drawing/2010/main">
                <a:solidFill>
                  <a:srgbClr val="FFFFFF"/>
                </a:solidFill>
              </a14:hiddenFill>
            </a:ext>
          </a:extLst>
        </p:spPr>
      </p:pic>
      <p:sp>
        <p:nvSpPr>
          <p:cNvPr id="31" name="Rectángulo redondeado 30"/>
          <p:cNvSpPr/>
          <p:nvPr/>
        </p:nvSpPr>
        <p:spPr>
          <a:xfrm>
            <a:off x="8810766" y="1694827"/>
            <a:ext cx="2588491" cy="6009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dirty="0" smtClean="0"/>
              <a:t>Curso dictado por empresa de capacitación / SSO</a:t>
            </a:r>
            <a:endParaRPr lang="es-PE" sz="1400" dirty="0"/>
          </a:p>
        </p:txBody>
      </p:sp>
      <p:cxnSp>
        <p:nvCxnSpPr>
          <p:cNvPr id="10" name="Conector recto de flecha 9"/>
          <p:cNvCxnSpPr>
            <a:stCxn id="31" idx="1"/>
          </p:cNvCxnSpPr>
          <p:nvPr/>
        </p:nvCxnSpPr>
        <p:spPr>
          <a:xfrm flipH="1" flipV="1">
            <a:off x="6816436" y="1141541"/>
            <a:ext cx="1994330" cy="853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p:cNvCxnSpPr>
            <a:stCxn id="31" idx="1"/>
          </p:cNvCxnSpPr>
          <p:nvPr/>
        </p:nvCxnSpPr>
        <p:spPr>
          <a:xfrm flipH="1" flipV="1">
            <a:off x="6841722" y="1515957"/>
            <a:ext cx="1969044" cy="479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de flecha 34"/>
          <p:cNvCxnSpPr>
            <a:stCxn id="31" idx="1"/>
          </p:cNvCxnSpPr>
          <p:nvPr/>
        </p:nvCxnSpPr>
        <p:spPr>
          <a:xfrm flipH="1" flipV="1">
            <a:off x="6841722" y="1920040"/>
            <a:ext cx="1969044" cy="752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p:cNvCxnSpPr>
            <a:stCxn id="31" idx="1"/>
          </p:cNvCxnSpPr>
          <p:nvPr/>
        </p:nvCxnSpPr>
        <p:spPr>
          <a:xfrm flipH="1">
            <a:off x="6841722" y="1995319"/>
            <a:ext cx="1969044" cy="300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ector recto de flecha 40"/>
          <p:cNvCxnSpPr>
            <a:stCxn id="31" idx="1"/>
          </p:cNvCxnSpPr>
          <p:nvPr/>
        </p:nvCxnSpPr>
        <p:spPr>
          <a:xfrm flipH="1">
            <a:off x="6841722" y="1995319"/>
            <a:ext cx="1969044" cy="639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Rectángulo redondeado 43"/>
          <p:cNvSpPr/>
          <p:nvPr/>
        </p:nvSpPr>
        <p:spPr>
          <a:xfrm>
            <a:off x="9235639" y="4166879"/>
            <a:ext cx="2576945" cy="19568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sz="1400" dirty="0" smtClean="0"/>
              <a:t>Fecha de término de la inducción específica, la cuál deberá ser no menor a 4 días hábiles de trabajo posterior al ingreso del trabajador a laborar (El trabajador debió completar los cursos obligatorios).</a:t>
            </a:r>
            <a:endParaRPr lang="es-PE" sz="1400" dirty="0"/>
          </a:p>
        </p:txBody>
      </p:sp>
      <p:cxnSp>
        <p:nvCxnSpPr>
          <p:cNvPr id="45" name="Conector recto de flecha 44"/>
          <p:cNvCxnSpPr/>
          <p:nvPr/>
        </p:nvCxnSpPr>
        <p:spPr>
          <a:xfrm flipH="1" flipV="1">
            <a:off x="8146473" y="5145307"/>
            <a:ext cx="1089166" cy="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Formato de Inducción Específica</a:t>
            </a:r>
            <a:endParaRPr lang="es-ES" dirty="0"/>
          </a:p>
        </p:txBody>
      </p:sp>
      <p:cxnSp>
        <p:nvCxnSpPr>
          <p:cNvPr id="21" name="Conector recto de flecha 20"/>
          <p:cNvCxnSpPr/>
          <p:nvPr/>
        </p:nvCxnSpPr>
        <p:spPr>
          <a:xfrm flipH="1">
            <a:off x="6242995" y="1995318"/>
            <a:ext cx="2550936" cy="10956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58870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18</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Formato de Constancia de Aptitud</a:t>
            </a:r>
            <a:endParaRPr lang="es-ES" dirty="0"/>
          </a:p>
        </p:txBody>
      </p:sp>
      <p:pic>
        <p:nvPicPr>
          <p:cNvPr id="24" name="Imagen 23"/>
          <p:cNvPicPr>
            <a:picLocks noChangeAspect="1"/>
          </p:cNvPicPr>
          <p:nvPr/>
        </p:nvPicPr>
        <p:blipFill rotWithShape="1">
          <a:blip r:embed="rId3" cstate="email">
            <a:extLst>
              <a:ext uri="{28A0092B-C50C-407E-A947-70E740481C1C}">
                <a14:useLocalDpi xmlns:a14="http://schemas.microsoft.com/office/drawing/2010/main"/>
              </a:ext>
            </a:extLst>
          </a:blip>
          <a:srcRect t="1223" b="9460"/>
          <a:stretch/>
        </p:blipFill>
        <p:spPr>
          <a:xfrm>
            <a:off x="2940458" y="1032871"/>
            <a:ext cx="7053181" cy="5256583"/>
          </a:xfrm>
          <a:prstGeom prst="rect">
            <a:avLst/>
          </a:prstGeom>
        </p:spPr>
      </p:pic>
      <p:sp>
        <p:nvSpPr>
          <p:cNvPr id="25" name="CuadroTexto 24">
            <a:extLst>
              <a:ext uri="{FF2B5EF4-FFF2-40B4-BE49-F238E27FC236}">
                <a16:creationId xmlns:a16="http://schemas.microsoft.com/office/drawing/2014/main" id="{5CF8087E-1272-4AAC-ABA3-B42F42C85551}"/>
              </a:ext>
            </a:extLst>
          </p:cNvPr>
          <p:cNvSpPr txBox="1"/>
          <p:nvPr/>
        </p:nvSpPr>
        <p:spPr>
          <a:xfrm>
            <a:off x="3764007" y="3009552"/>
            <a:ext cx="1246995" cy="307777"/>
          </a:xfrm>
          <a:prstGeom prst="rect">
            <a:avLst/>
          </a:prstGeom>
          <a:noFill/>
        </p:spPr>
        <p:txBody>
          <a:bodyPr wrap="square" rtlCol="0">
            <a:spAutoFit/>
          </a:bodyPr>
          <a:lstStyle/>
          <a:p>
            <a:r>
              <a:rPr lang="es-PE" sz="1400" b="1" dirty="0" smtClean="0">
                <a:solidFill>
                  <a:srgbClr val="FF0000"/>
                </a:solidFill>
                <a:latin typeface="Gill Sans MT" panose="020B0502020104020203"/>
              </a:rPr>
              <a:t>41892263</a:t>
            </a:r>
            <a:endParaRPr lang="es-PE" sz="1400" b="1" dirty="0">
              <a:solidFill>
                <a:srgbClr val="FF0000"/>
              </a:solidFill>
              <a:latin typeface="Gill Sans MT" panose="020B0502020104020203"/>
            </a:endParaRPr>
          </a:p>
        </p:txBody>
      </p:sp>
      <p:sp>
        <p:nvSpPr>
          <p:cNvPr id="26" name="CuadroTexto 25">
            <a:extLst>
              <a:ext uri="{FF2B5EF4-FFF2-40B4-BE49-F238E27FC236}">
                <a16:creationId xmlns:a16="http://schemas.microsoft.com/office/drawing/2014/main" id="{14BD8CB2-3069-4AF2-9BFC-B00328017ECA}"/>
              </a:ext>
            </a:extLst>
          </p:cNvPr>
          <p:cNvSpPr txBox="1"/>
          <p:nvPr/>
        </p:nvSpPr>
        <p:spPr>
          <a:xfrm>
            <a:off x="2826908" y="3262902"/>
            <a:ext cx="2897444" cy="261610"/>
          </a:xfrm>
          <a:prstGeom prst="rect">
            <a:avLst/>
          </a:prstGeom>
          <a:noFill/>
        </p:spPr>
        <p:txBody>
          <a:bodyPr wrap="square" rtlCol="0">
            <a:spAutoFit/>
          </a:bodyPr>
          <a:lstStyle/>
          <a:p>
            <a:r>
              <a:rPr lang="es-PE" sz="1100" b="1" dirty="0" smtClean="0">
                <a:solidFill>
                  <a:srgbClr val="FF0000"/>
                </a:solidFill>
                <a:latin typeface="Gill Sans MT" panose="020B0502020104020203"/>
              </a:rPr>
              <a:t>TÉCNICO DE LABORATORIO</a:t>
            </a:r>
            <a:endParaRPr lang="es-PE" sz="1100" b="1" dirty="0">
              <a:solidFill>
                <a:srgbClr val="FF0000"/>
              </a:solidFill>
              <a:latin typeface="Gill Sans MT" panose="020B0502020104020203"/>
            </a:endParaRPr>
          </a:p>
        </p:txBody>
      </p:sp>
      <p:sp>
        <p:nvSpPr>
          <p:cNvPr id="30" name="CuadroTexto 29">
            <a:extLst>
              <a:ext uri="{FF2B5EF4-FFF2-40B4-BE49-F238E27FC236}">
                <a16:creationId xmlns:a16="http://schemas.microsoft.com/office/drawing/2014/main" id="{14BD8CB2-3069-4AF2-9BFC-B00328017ECA}"/>
              </a:ext>
            </a:extLst>
          </p:cNvPr>
          <p:cNvSpPr txBox="1"/>
          <p:nvPr/>
        </p:nvSpPr>
        <p:spPr>
          <a:xfrm>
            <a:off x="4737057" y="4187699"/>
            <a:ext cx="4772370" cy="276999"/>
          </a:xfrm>
          <a:prstGeom prst="rect">
            <a:avLst/>
          </a:prstGeom>
          <a:noFill/>
        </p:spPr>
        <p:txBody>
          <a:bodyPr wrap="square" rtlCol="0">
            <a:spAutoFit/>
          </a:bodyPr>
          <a:lstStyle/>
          <a:p>
            <a:r>
              <a:rPr lang="es-PE" sz="1200" b="1" dirty="0" smtClean="0">
                <a:solidFill>
                  <a:srgbClr val="FF0000"/>
                </a:solidFill>
                <a:latin typeface="Gill Sans MT" panose="020B0502020104020203"/>
              </a:rPr>
              <a:t>Cajamarca en forma Virtual EL DÍA 04 DE ENERO DEL 2021</a:t>
            </a:r>
            <a:endParaRPr lang="es-PE" sz="1200" b="1" dirty="0">
              <a:solidFill>
                <a:srgbClr val="FF0000"/>
              </a:solidFill>
              <a:latin typeface="Gill Sans MT" panose="020B0502020104020203"/>
            </a:endParaRPr>
          </a:p>
        </p:txBody>
      </p:sp>
      <p:sp>
        <p:nvSpPr>
          <p:cNvPr id="33" name="CuadroTexto 32">
            <a:extLst>
              <a:ext uri="{FF2B5EF4-FFF2-40B4-BE49-F238E27FC236}">
                <a16:creationId xmlns:a16="http://schemas.microsoft.com/office/drawing/2014/main" id="{14BD8CB2-3069-4AF2-9BFC-B00328017ECA}"/>
              </a:ext>
            </a:extLst>
          </p:cNvPr>
          <p:cNvSpPr txBox="1"/>
          <p:nvPr/>
        </p:nvSpPr>
        <p:spPr>
          <a:xfrm>
            <a:off x="4808329" y="4839191"/>
            <a:ext cx="1689678" cy="307777"/>
          </a:xfrm>
          <a:prstGeom prst="rect">
            <a:avLst/>
          </a:prstGeom>
          <a:noFill/>
        </p:spPr>
        <p:txBody>
          <a:bodyPr wrap="square" rtlCol="0">
            <a:spAutoFit/>
          </a:bodyPr>
          <a:lstStyle/>
          <a:p>
            <a:r>
              <a:rPr lang="es-PE" sz="1400" b="1" dirty="0" smtClean="0">
                <a:solidFill>
                  <a:srgbClr val="FF0000"/>
                </a:solidFill>
                <a:latin typeface="Gill Sans MT" panose="020B0502020104020203"/>
              </a:rPr>
              <a:t>Andrés Calua</a:t>
            </a:r>
            <a:endParaRPr lang="es-PE" sz="1200" b="1" dirty="0">
              <a:solidFill>
                <a:srgbClr val="FF0000"/>
              </a:solidFill>
              <a:latin typeface="Gill Sans MT" panose="020B0502020104020203"/>
            </a:endParaRPr>
          </a:p>
        </p:txBody>
      </p:sp>
      <p:sp>
        <p:nvSpPr>
          <p:cNvPr id="34" name="CuadroTexto 33">
            <a:extLst>
              <a:ext uri="{FF2B5EF4-FFF2-40B4-BE49-F238E27FC236}">
                <a16:creationId xmlns:a16="http://schemas.microsoft.com/office/drawing/2014/main" id="{14BD8CB2-3069-4AF2-9BFC-B00328017ECA}"/>
              </a:ext>
            </a:extLst>
          </p:cNvPr>
          <p:cNvSpPr txBox="1"/>
          <p:nvPr/>
        </p:nvSpPr>
        <p:spPr>
          <a:xfrm>
            <a:off x="6555480" y="4854162"/>
            <a:ext cx="4176462" cy="307777"/>
          </a:xfrm>
          <a:prstGeom prst="rect">
            <a:avLst/>
          </a:prstGeom>
          <a:noFill/>
        </p:spPr>
        <p:txBody>
          <a:bodyPr wrap="square" rtlCol="0">
            <a:spAutoFit/>
          </a:bodyPr>
          <a:lstStyle/>
          <a:p>
            <a:r>
              <a:rPr lang="es-PE" sz="1400" b="1" dirty="0" smtClean="0">
                <a:solidFill>
                  <a:srgbClr val="FF0000"/>
                </a:solidFill>
                <a:latin typeface="Gill Sans MT" panose="020B0502020104020203"/>
              </a:rPr>
              <a:t>05, 06, 07 Y 08 DE ENERO DEL 2021</a:t>
            </a:r>
            <a:endParaRPr lang="es-PE" sz="1400" b="1" dirty="0">
              <a:solidFill>
                <a:srgbClr val="FF0000"/>
              </a:solidFill>
              <a:latin typeface="Gill Sans MT" panose="020B0502020104020203"/>
            </a:endParaRPr>
          </a:p>
        </p:txBody>
      </p:sp>
      <p:sp>
        <p:nvSpPr>
          <p:cNvPr id="36" name="CuadroTexto 35">
            <a:extLst>
              <a:ext uri="{FF2B5EF4-FFF2-40B4-BE49-F238E27FC236}">
                <a16:creationId xmlns:a16="http://schemas.microsoft.com/office/drawing/2014/main" id="{2689F716-63D7-4BAD-B3EB-5728A6071BA5}"/>
              </a:ext>
            </a:extLst>
          </p:cNvPr>
          <p:cNvSpPr txBox="1"/>
          <p:nvPr/>
        </p:nvSpPr>
        <p:spPr>
          <a:xfrm>
            <a:off x="10021418" y="3553710"/>
            <a:ext cx="1865782" cy="715089"/>
          </a:xfrm>
          <a:prstGeom prst="roundRect">
            <a:avLst/>
          </a:prstGeom>
          <a:solidFill>
            <a:srgbClr val="D0E3DF"/>
          </a:solidFill>
          <a:ln>
            <a:solidFill>
              <a:srgbClr val="009999"/>
            </a:solidFill>
          </a:ln>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smtClean="0">
                <a:ln>
                  <a:noFill/>
                </a:ln>
                <a:solidFill>
                  <a:prstClr val="black"/>
                </a:solidFill>
                <a:effectLst/>
                <a:uLnTx/>
                <a:uFillTx/>
              </a:rPr>
              <a:t>Colocar el lugar y fecha donde pasó la inducción general</a:t>
            </a:r>
          </a:p>
        </p:txBody>
      </p:sp>
      <p:cxnSp>
        <p:nvCxnSpPr>
          <p:cNvPr id="39" name="Conector recto de flecha 38">
            <a:extLst>
              <a:ext uri="{FF2B5EF4-FFF2-40B4-BE49-F238E27FC236}">
                <a16:creationId xmlns:a16="http://schemas.microsoft.com/office/drawing/2014/main" id="{87AD7BF0-9C38-4AC1-8711-84E15D40950A}"/>
              </a:ext>
            </a:extLst>
          </p:cNvPr>
          <p:cNvCxnSpPr>
            <a:cxnSpLocks/>
          </p:cNvCxnSpPr>
          <p:nvPr/>
        </p:nvCxnSpPr>
        <p:spPr>
          <a:xfrm flipH="1">
            <a:off x="9176052" y="4145600"/>
            <a:ext cx="834538" cy="152890"/>
          </a:xfrm>
          <a:prstGeom prst="straightConnector1">
            <a:avLst/>
          </a:prstGeom>
          <a:noFill/>
          <a:ln w="19050" cap="flat" cmpd="sng" algn="ctr">
            <a:solidFill>
              <a:srgbClr val="081C36"/>
            </a:solidFill>
            <a:prstDash val="solid"/>
            <a:miter lim="800000"/>
            <a:tailEnd type="triangle"/>
          </a:ln>
          <a:effectLst/>
        </p:spPr>
      </p:cxnSp>
      <p:sp>
        <p:nvSpPr>
          <p:cNvPr id="40" name="CuadroTexto 39">
            <a:extLst>
              <a:ext uri="{FF2B5EF4-FFF2-40B4-BE49-F238E27FC236}">
                <a16:creationId xmlns:a16="http://schemas.microsoft.com/office/drawing/2014/main" id="{2689F716-63D7-4BAD-B3EB-5728A6071BA5}"/>
              </a:ext>
            </a:extLst>
          </p:cNvPr>
          <p:cNvSpPr txBox="1"/>
          <p:nvPr/>
        </p:nvSpPr>
        <p:spPr>
          <a:xfrm>
            <a:off x="5116946" y="6003164"/>
            <a:ext cx="2254696" cy="715089"/>
          </a:xfrm>
          <a:prstGeom prst="roundRect">
            <a:avLst/>
          </a:prstGeom>
          <a:solidFill>
            <a:srgbClr val="D0E3DF"/>
          </a:solidFill>
          <a:ln>
            <a:solidFill>
              <a:srgbClr val="009999"/>
            </a:solidFill>
          </a:ln>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smtClean="0">
                <a:ln>
                  <a:noFill/>
                </a:ln>
                <a:solidFill>
                  <a:prstClr val="black"/>
                </a:solidFill>
                <a:effectLst/>
                <a:uLnTx/>
                <a:uFillTx/>
              </a:rPr>
              <a:t>Nombre del supervisor el cual realizo la inducción especifica del trabajador</a:t>
            </a:r>
          </a:p>
        </p:txBody>
      </p:sp>
      <p:cxnSp>
        <p:nvCxnSpPr>
          <p:cNvPr id="42" name="Conector recto de flecha 41">
            <a:extLst>
              <a:ext uri="{FF2B5EF4-FFF2-40B4-BE49-F238E27FC236}">
                <a16:creationId xmlns:a16="http://schemas.microsoft.com/office/drawing/2014/main" id="{87AD7BF0-9C38-4AC1-8711-84E15D40950A}"/>
              </a:ext>
            </a:extLst>
          </p:cNvPr>
          <p:cNvCxnSpPr>
            <a:cxnSpLocks/>
          </p:cNvCxnSpPr>
          <p:nvPr/>
        </p:nvCxnSpPr>
        <p:spPr>
          <a:xfrm flipH="1" flipV="1">
            <a:off x="5648673" y="5073427"/>
            <a:ext cx="345468" cy="943342"/>
          </a:xfrm>
          <a:prstGeom prst="straightConnector1">
            <a:avLst/>
          </a:prstGeom>
          <a:noFill/>
          <a:ln w="19050" cap="flat" cmpd="sng" algn="ctr">
            <a:solidFill>
              <a:srgbClr val="081C36"/>
            </a:solidFill>
            <a:prstDash val="solid"/>
            <a:miter lim="800000"/>
            <a:tailEnd type="triangle"/>
          </a:ln>
          <a:effectLst/>
        </p:spPr>
      </p:cxnSp>
      <p:sp>
        <p:nvSpPr>
          <p:cNvPr id="43" name="CuadroTexto 42">
            <a:extLst>
              <a:ext uri="{FF2B5EF4-FFF2-40B4-BE49-F238E27FC236}">
                <a16:creationId xmlns:a16="http://schemas.microsoft.com/office/drawing/2014/main" id="{2689F716-63D7-4BAD-B3EB-5728A6071BA5}"/>
              </a:ext>
            </a:extLst>
          </p:cNvPr>
          <p:cNvSpPr txBox="1"/>
          <p:nvPr/>
        </p:nvSpPr>
        <p:spPr>
          <a:xfrm>
            <a:off x="10033693" y="4439973"/>
            <a:ext cx="1853507" cy="715089"/>
          </a:xfrm>
          <a:prstGeom prst="roundRect">
            <a:avLst/>
          </a:prstGeom>
          <a:solidFill>
            <a:srgbClr val="D0E3DF"/>
          </a:solidFill>
          <a:ln>
            <a:solidFill>
              <a:srgbClr val="009999"/>
            </a:solidFill>
          </a:ln>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smtClean="0">
                <a:ln>
                  <a:noFill/>
                </a:ln>
                <a:solidFill>
                  <a:prstClr val="black"/>
                </a:solidFill>
                <a:effectLst/>
                <a:uLnTx/>
                <a:uFillTx/>
              </a:rPr>
              <a:t>Fecha de los 4 días obligatorios de inducción especifica</a:t>
            </a:r>
          </a:p>
        </p:txBody>
      </p:sp>
      <p:cxnSp>
        <p:nvCxnSpPr>
          <p:cNvPr id="46" name="Conector recto de flecha 45">
            <a:extLst>
              <a:ext uri="{FF2B5EF4-FFF2-40B4-BE49-F238E27FC236}">
                <a16:creationId xmlns:a16="http://schemas.microsoft.com/office/drawing/2014/main" id="{87AD7BF0-9C38-4AC1-8711-84E15D40950A}"/>
              </a:ext>
            </a:extLst>
          </p:cNvPr>
          <p:cNvCxnSpPr>
            <a:cxnSpLocks/>
            <a:stCxn id="43" idx="1"/>
          </p:cNvCxnSpPr>
          <p:nvPr/>
        </p:nvCxnSpPr>
        <p:spPr>
          <a:xfrm flipH="1">
            <a:off x="9671223" y="4797518"/>
            <a:ext cx="362470" cy="172878"/>
          </a:xfrm>
          <a:prstGeom prst="straightConnector1">
            <a:avLst/>
          </a:prstGeom>
          <a:noFill/>
          <a:ln w="19050" cap="flat" cmpd="sng" algn="ctr">
            <a:solidFill>
              <a:srgbClr val="081C36"/>
            </a:solidFill>
            <a:prstDash val="solid"/>
            <a:miter lim="800000"/>
            <a:tailEnd type="triangle"/>
          </a:ln>
          <a:effectLst/>
        </p:spPr>
      </p:cxnSp>
      <p:sp>
        <p:nvSpPr>
          <p:cNvPr id="47" name="CuadroTexto 46">
            <a:extLst>
              <a:ext uri="{FF2B5EF4-FFF2-40B4-BE49-F238E27FC236}">
                <a16:creationId xmlns:a16="http://schemas.microsoft.com/office/drawing/2014/main" id="{2689F716-63D7-4BAD-B3EB-5728A6071BA5}"/>
              </a:ext>
            </a:extLst>
          </p:cNvPr>
          <p:cNvSpPr txBox="1"/>
          <p:nvPr/>
        </p:nvSpPr>
        <p:spPr>
          <a:xfrm>
            <a:off x="10033693" y="5385894"/>
            <a:ext cx="1853507" cy="715089"/>
          </a:xfrm>
          <a:prstGeom prst="roundRect">
            <a:avLst/>
          </a:prstGeom>
          <a:solidFill>
            <a:srgbClr val="D0E3DF"/>
          </a:solidFill>
          <a:ln>
            <a:solidFill>
              <a:srgbClr val="009999"/>
            </a:solidFill>
          </a:ln>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smtClean="0">
                <a:ln>
                  <a:noFill/>
                </a:ln>
                <a:solidFill>
                  <a:prstClr val="black"/>
                </a:solidFill>
                <a:effectLst/>
                <a:uLnTx/>
                <a:uFillTx/>
              </a:rPr>
              <a:t>Firma y sello del supervisor responsable de la inducción especifica</a:t>
            </a:r>
          </a:p>
        </p:txBody>
      </p:sp>
      <p:cxnSp>
        <p:nvCxnSpPr>
          <p:cNvPr id="48" name="Conector recto de flecha 47">
            <a:extLst>
              <a:ext uri="{FF2B5EF4-FFF2-40B4-BE49-F238E27FC236}">
                <a16:creationId xmlns:a16="http://schemas.microsoft.com/office/drawing/2014/main" id="{87AD7BF0-9C38-4AC1-8711-84E15D40950A}"/>
              </a:ext>
            </a:extLst>
          </p:cNvPr>
          <p:cNvCxnSpPr>
            <a:cxnSpLocks/>
            <a:endCxn id="53" idx="3"/>
          </p:cNvCxnSpPr>
          <p:nvPr/>
        </p:nvCxnSpPr>
        <p:spPr>
          <a:xfrm flipH="1" flipV="1">
            <a:off x="9394030" y="5558093"/>
            <a:ext cx="639663" cy="205398"/>
          </a:xfrm>
          <a:prstGeom prst="straightConnector1">
            <a:avLst/>
          </a:prstGeom>
          <a:noFill/>
          <a:ln w="19050" cap="flat" cmpd="sng" algn="ctr">
            <a:solidFill>
              <a:srgbClr val="081C36"/>
            </a:solidFill>
            <a:prstDash val="solid"/>
            <a:miter lim="800000"/>
            <a:tailEnd type="triangle"/>
          </a:ln>
          <a:effectLst/>
        </p:spPr>
      </p:cxnSp>
      <p:sp>
        <p:nvSpPr>
          <p:cNvPr id="49" name="CuadroTexto 48">
            <a:extLst>
              <a:ext uri="{FF2B5EF4-FFF2-40B4-BE49-F238E27FC236}">
                <a16:creationId xmlns:a16="http://schemas.microsoft.com/office/drawing/2014/main" id="{2689F716-63D7-4BAD-B3EB-5728A6071BA5}"/>
              </a:ext>
            </a:extLst>
          </p:cNvPr>
          <p:cNvSpPr txBox="1"/>
          <p:nvPr/>
        </p:nvSpPr>
        <p:spPr>
          <a:xfrm>
            <a:off x="2290545" y="5155062"/>
            <a:ext cx="1675890" cy="510778"/>
          </a:xfrm>
          <a:prstGeom prst="roundRect">
            <a:avLst/>
          </a:prstGeom>
          <a:solidFill>
            <a:srgbClr val="D0E3DF"/>
          </a:solidFill>
          <a:ln>
            <a:solidFill>
              <a:srgbClr val="009999"/>
            </a:solidFill>
          </a:ln>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smtClean="0">
                <a:ln>
                  <a:noFill/>
                </a:ln>
                <a:solidFill>
                  <a:prstClr val="black"/>
                </a:solidFill>
                <a:effectLst/>
                <a:uLnTx/>
                <a:uFillTx/>
              </a:rPr>
              <a:t>Firma del trabajador nuevo o transferido</a:t>
            </a:r>
          </a:p>
        </p:txBody>
      </p:sp>
      <p:cxnSp>
        <p:nvCxnSpPr>
          <p:cNvPr id="50" name="Conector recto de flecha 49">
            <a:extLst>
              <a:ext uri="{FF2B5EF4-FFF2-40B4-BE49-F238E27FC236}">
                <a16:creationId xmlns:a16="http://schemas.microsoft.com/office/drawing/2014/main" id="{87AD7BF0-9C38-4AC1-8711-84E15D40950A}"/>
              </a:ext>
            </a:extLst>
          </p:cNvPr>
          <p:cNvCxnSpPr>
            <a:cxnSpLocks/>
          </p:cNvCxnSpPr>
          <p:nvPr/>
        </p:nvCxnSpPr>
        <p:spPr>
          <a:xfrm>
            <a:off x="3970899" y="5404024"/>
            <a:ext cx="376171" cy="135443"/>
          </a:xfrm>
          <a:prstGeom prst="straightConnector1">
            <a:avLst/>
          </a:prstGeom>
          <a:noFill/>
          <a:ln w="19050" cap="flat" cmpd="sng" algn="ctr">
            <a:solidFill>
              <a:srgbClr val="081C36"/>
            </a:solidFill>
            <a:prstDash val="solid"/>
            <a:miter lim="800000"/>
            <a:tailEnd type="triangle"/>
          </a:ln>
          <a:effectLst/>
        </p:spPr>
      </p:cxnSp>
      <p:sp>
        <p:nvSpPr>
          <p:cNvPr id="51" name="CuadroTexto 50">
            <a:extLst>
              <a:ext uri="{FF2B5EF4-FFF2-40B4-BE49-F238E27FC236}">
                <a16:creationId xmlns:a16="http://schemas.microsoft.com/office/drawing/2014/main" id="{14BD8CB2-3069-4AF2-9BFC-B00328017ECA}"/>
              </a:ext>
            </a:extLst>
          </p:cNvPr>
          <p:cNvSpPr txBox="1"/>
          <p:nvPr/>
        </p:nvSpPr>
        <p:spPr>
          <a:xfrm>
            <a:off x="6823407" y="2798007"/>
            <a:ext cx="2160240" cy="276999"/>
          </a:xfrm>
          <a:prstGeom prst="rect">
            <a:avLst/>
          </a:prstGeom>
          <a:noFill/>
        </p:spPr>
        <p:txBody>
          <a:bodyPr wrap="square" rtlCol="0">
            <a:spAutoFit/>
          </a:bodyPr>
          <a:lstStyle/>
          <a:p>
            <a:r>
              <a:rPr lang="es-PE" sz="1200" b="1" dirty="0" smtClean="0">
                <a:solidFill>
                  <a:srgbClr val="FF0000"/>
                </a:solidFill>
                <a:latin typeface="Gill Sans MT" panose="020B0502020104020203"/>
              </a:rPr>
              <a:t>JAMES TERRONES AYAY</a:t>
            </a:r>
            <a:endParaRPr lang="es-PE" sz="1200" b="1" dirty="0">
              <a:solidFill>
                <a:srgbClr val="FF0000"/>
              </a:solidFill>
              <a:latin typeface="Gill Sans MT" panose="020B0502020104020203"/>
            </a:endParaRPr>
          </a:p>
        </p:txBody>
      </p:sp>
      <p:pic>
        <p:nvPicPr>
          <p:cNvPr id="52" name="Picture 2" descr="Resultado de imagen para FIRM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83055" y="5539467"/>
            <a:ext cx="1698303" cy="644791"/>
          </a:xfrm>
          <a:prstGeom prst="roundRect">
            <a:avLst/>
          </a:prstGeom>
          <a:noFill/>
          <a:extLst>
            <a:ext uri="{909E8E84-426E-40DD-AFC4-6F175D3DCCD1}">
              <a14:hiddenFill xmlns:a14="http://schemas.microsoft.com/office/drawing/2010/main">
                <a:solidFill>
                  <a:srgbClr val="FFFFFF"/>
                </a:solidFill>
              </a14:hiddenFill>
            </a:ext>
          </a:extLst>
        </p:spPr>
      </p:pic>
      <p:pic>
        <p:nvPicPr>
          <p:cNvPr id="53" name="Picture 8" descr="Resultado de imagen para FIRMA"/>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618204" y="5189602"/>
            <a:ext cx="1775826" cy="736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37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0" grpId="0"/>
      <p:bldP spid="33" grpId="0"/>
      <p:bldP spid="34" grpId="0"/>
      <p:bldP spid="36" grpId="0" animBg="1"/>
      <p:bldP spid="40" grpId="0" animBg="1"/>
      <p:bldP spid="43" grpId="0" animBg="1"/>
      <p:bldP spid="47" grpId="0" animBg="1"/>
      <p:bldP spid="49" grpId="0" animBg="1"/>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19</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Áreas en Gold </a:t>
            </a:r>
            <a:r>
              <a:rPr lang="es-ES" dirty="0" err="1" smtClean="0"/>
              <a:t>Fields</a:t>
            </a:r>
            <a:endParaRPr lang="es-ES" dirty="0"/>
          </a:p>
        </p:txBody>
      </p:sp>
      <p:sp>
        <p:nvSpPr>
          <p:cNvPr id="32" name="CuadroTexto 31"/>
          <p:cNvSpPr txBox="1"/>
          <p:nvPr/>
        </p:nvSpPr>
        <p:spPr>
          <a:xfrm>
            <a:off x="838199" y="877938"/>
            <a:ext cx="11010901" cy="1015663"/>
          </a:xfrm>
          <a:prstGeom prst="rect">
            <a:avLst/>
          </a:prstGeom>
          <a:noFill/>
        </p:spPr>
        <p:txBody>
          <a:bodyPr wrap="square" rtlCol="0">
            <a:spAutoFit/>
          </a:bodyPr>
          <a:lstStyle/>
          <a:p>
            <a:pPr algn="just">
              <a:lnSpc>
                <a:spcPct val="150000"/>
              </a:lnSpc>
            </a:pPr>
            <a:r>
              <a:rPr lang="es-PE" sz="2000" dirty="0" smtClean="0"/>
              <a:t>Tener en cuenta que en Gold </a:t>
            </a:r>
            <a:r>
              <a:rPr lang="es-PE" sz="2000" dirty="0" err="1" smtClean="0"/>
              <a:t>Fields</a:t>
            </a:r>
            <a:r>
              <a:rPr lang="es-PE" sz="2000" dirty="0" smtClean="0"/>
              <a:t> se cuenta con las siguientes áreas, los cuales son designados para el sponsor perteneciente de cada empresa.</a:t>
            </a:r>
            <a:endParaRPr lang="es-PE" sz="2000" dirty="0"/>
          </a:p>
        </p:txBody>
      </p:sp>
      <p:sp>
        <p:nvSpPr>
          <p:cNvPr id="8" name="Rectángulo redondeado 7"/>
          <p:cNvSpPr/>
          <p:nvPr/>
        </p:nvSpPr>
        <p:spPr>
          <a:xfrm>
            <a:off x="1235362" y="2417017"/>
            <a:ext cx="4312800" cy="2736000"/>
          </a:xfrm>
          <a:prstGeom prst="roundRect">
            <a:avLst/>
          </a:prstGeom>
          <a:solidFill>
            <a:srgbClr val="D0E3DF"/>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dirty="0">
              <a:solidFill>
                <a:schemeClr val="tx1"/>
              </a:solidFill>
            </a:endParaRPr>
          </a:p>
        </p:txBody>
      </p:sp>
      <p:sp>
        <p:nvSpPr>
          <p:cNvPr id="2" name="CuadroTexto 1"/>
          <p:cNvSpPr txBox="1"/>
          <p:nvPr/>
        </p:nvSpPr>
        <p:spPr>
          <a:xfrm>
            <a:off x="1329457" y="2491996"/>
            <a:ext cx="3953164" cy="2631490"/>
          </a:xfrm>
          <a:prstGeom prst="rect">
            <a:avLst/>
          </a:prstGeom>
          <a:noFill/>
        </p:spPr>
        <p:txBody>
          <a:bodyPr wrap="square" rtlCol="0">
            <a:spAutoFit/>
          </a:bodyPr>
          <a:lstStyle/>
          <a:p>
            <a:pPr marL="285750" indent="-285750" algn="just">
              <a:buFont typeface="Wingdings" panose="05000000000000000000" pitchFamily="2" charset="2"/>
              <a:buChar char="ü"/>
            </a:pPr>
            <a:r>
              <a:rPr lang="es-PE" sz="1500" dirty="0" smtClean="0"/>
              <a:t>Abastecimientos</a:t>
            </a:r>
          </a:p>
          <a:p>
            <a:pPr marL="285750" indent="-285750" algn="just">
              <a:buFont typeface="Wingdings" panose="05000000000000000000" pitchFamily="2" charset="2"/>
              <a:buChar char="ü"/>
            </a:pPr>
            <a:r>
              <a:rPr lang="es-PE" sz="1500" dirty="0" err="1" smtClean="0"/>
              <a:t>Adm</a:t>
            </a:r>
            <a:r>
              <a:rPr lang="es-PE" sz="1500" dirty="0" smtClean="0"/>
              <a:t> &amp; Fin / </a:t>
            </a:r>
            <a:r>
              <a:rPr lang="es-PE" sz="1500" dirty="0" err="1" smtClean="0"/>
              <a:t>Sox</a:t>
            </a:r>
            <a:endParaRPr lang="es-PE" sz="1500" dirty="0" smtClean="0"/>
          </a:p>
          <a:p>
            <a:pPr marL="285750" indent="-285750" algn="just">
              <a:buFont typeface="Wingdings" panose="05000000000000000000" pitchFamily="2" charset="2"/>
              <a:buChar char="ü"/>
            </a:pPr>
            <a:r>
              <a:rPr lang="es-PE" sz="1500" dirty="0" smtClean="0"/>
              <a:t>Aguas y Relaves</a:t>
            </a:r>
          </a:p>
          <a:p>
            <a:pPr marL="285750" indent="-285750" algn="just">
              <a:buFont typeface="Wingdings" panose="05000000000000000000" pitchFamily="2" charset="2"/>
              <a:buChar char="ü"/>
            </a:pPr>
            <a:r>
              <a:rPr lang="es-PE" sz="1500" dirty="0" smtClean="0"/>
              <a:t>Asuntos corporativos y Desarrollo Sostenible</a:t>
            </a:r>
          </a:p>
          <a:p>
            <a:pPr marL="285750" indent="-285750" algn="just">
              <a:buFont typeface="Wingdings" panose="05000000000000000000" pitchFamily="2" charset="2"/>
              <a:buChar char="ü"/>
            </a:pPr>
            <a:r>
              <a:rPr lang="es-PE" sz="1500" dirty="0" smtClean="0"/>
              <a:t>Comercial</a:t>
            </a:r>
          </a:p>
          <a:p>
            <a:pPr marL="285750" indent="-285750" algn="just">
              <a:buFont typeface="Wingdings" panose="05000000000000000000" pitchFamily="2" charset="2"/>
              <a:buChar char="ü"/>
            </a:pPr>
            <a:r>
              <a:rPr lang="es-PE" sz="1500" dirty="0" smtClean="0"/>
              <a:t>Comunicaciones</a:t>
            </a:r>
          </a:p>
          <a:p>
            <a:pPr marL="285750" indent="-285750" algn="just">
              <a:buFont typeface="Wingdings" panose="05000000000000000000" pitchFamily="2" charset="2"/>
              <a:buChar char="ü"/>
            </a:pPr>
            <a:r>
              <a:rPr lang="es-PE" sz="1500" dirty="0" smtClean="0"/>
              <a:t>IT</a:t>
            </a:r>
          </a:p>
          <a:p>
            <a:pPr marL="285750" indent="-285750" algn="just">
              <a:buFont typeface="Wingdings" panose="05000000000000000000" pitchFamily="2" charset="2"/>
              <a:buChar char="ü"/>
            </a:pPr>
            <a:r>
              <a:rPr lang="es-PE" sz="1500" dirty="0" smtClean="0"/>
              <a:t>Legal</a:t>
            </a:r>
          </a:p>
          <a:p>
            <a:pPr marL="285750" indent="-285750" algn="just">
              <a:buFont typeface="Wingdings" panose="05000000000000000000" pitchFamily="2" charset="2"/>
              <a:buChar char="ü"/>
            </a:pPr>
            <a:r>
              <a:rPr lang="es-PE" sz="1500" dirty="0" smtClean="0"/>
              <a:t>Medio Ambiente</a:t>
            </a:r>
          </a:p>
          <a:p>
            <a:pPr marL="285750" indent="-285750" algn="just">
              <a:buFont typeface="Wingdings" panose="05000000000000000000" pitchFamily="2" charset="2"/>
              <a:buChar char="ü"/>
            </a:pPr>
            <a:r>
              <a:rPr lang="es-PE" sz="1500" dirty="0" smtClean="0"/>
              <a:t>Mina</a:t>
            </a:r>
          </a:p>
          <a:p>
            <a:pPr marL="285750" indent="-285750" algn="just">
              <a:buFont typeface="Wingdings" panose="05000000000000000000" pitchFamily="2" charset="2"/>
              <a:buChar char="ü"/>
            </a:pPr>
            <a:r>
              <a:rPr lang="es-PE" sz="1500" dirty="0" smtClean="0"/>
              <a:t>Procesos</a:t>
            </a:r>
            <a:endParaRPr lang="es-PE" sz="1500" dirty="0"/>
          </a:p>
        </p:txBody>
      </p:sp>
      <p:sp>
        <p:nvSpPr>
          <p:cNvPr id="11" name="Rectángulo redondeado 10"/>
          <p:cNvSpPr/>
          <p:nvPr/>
        </p:nvSpPr>
        <p:spPr>
          <a:xfrm>
            <a:off x="6532417" y="2417210"/>
            <a:ext cx="4311072" cy="2735807"/>
          </a:xfrm>
          <a:prstGeom prst="roundRect">
            <a:avLst/>
          </a:prstGeom>
          <a:solidFill>
            <a:srgbClr val="D0E3DF"/>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dirty="0">
              <a:solidFill>
                <a:schemeClr val="tx1"/>
              </a:solidFill>
            </a:endParaRPr>
          </a:p>
        </p:txBody>
      </p:sp>
      <p:sp>
        <p:nvSpPr>
          <p:cNvPr id="12" name="CuadroTexto 11"/>
          <p:cNvSpPr txBox="1"/>
          <p:nvPr/>
        </p:nvSpPr>
        <p:spPr>
          <a:xfrm>
            <a:off x="6626510" y="2575915"/>
            <a:ext cx="4216979" cy="2400657"/>
          </a:xfrm>
          <a:prstGeom prst="rect">
            <a:avLst/>
          </a:prstGeom>
          <a:noFill/>
        </p:spPr>
        <p:txBody>
          <a:bodyPr wrap="square" rtlCol="0">
            <a:spAutoFit/>
          </a:bodyPr>
          <a:lstStyle/>
          <a:p>
            <a:pPr marL="285750" indent="-285750" algn="just">
              <a:buFont typeface="Wingdings" panose="05000000000000000000" pitchFamily="2" charset="2"/>
              <a:buChar char="ü"/>
            </a:pPr>
            <a:r>
              <a:rPr lang="es-PE" sz="1500" dirty="0" smtClean="0"/>
              <a:t>Protección Interna</a:t>
            </a:r>
          </a:p>
          <a:p>
            <a:pPr marL="285750" indent="-285750" algn="just">
              <a:buFont typeface="Wingdings" panose="05000000000000000000" pitchFamily="2" charset="2"/>
              <a:buChar char="ü"/>
            </a:pPr>
            <a:r>
              <a:rPr lang="es-PE" sz="1500" dirty="0" smtClean="0"/>
              <a:t>Proyectos de Capital</a:t>
            </a:r>
          </a:p>
          <a:p>
            <a:pPr marL="285750" indent="-285750" algn="just">
              <a:buFont typeface="Wingdings" panose="05000000000000000000" pitchFamily="2" charset="2"/>
              <a:buChar char="ü"/>
            </a:pPr>
            <a:r>
              <a:rPr lang="es-PE" sz="1500" dirty="0" smtClean="0"/>
              <a:t>Recursos Humanos</a:t>
            </a:r>
          </a:p>
          <a:p>
            <a:pPr marL="285750" indent="-285750" algn="just">
              <a:buFont typeface="Wingdings" panose="05000000000000000000" pitchFamily="2" charset="2"/>
              <a:buChar char="ü"/>
            </a:pPr>
            <a:r>
              <a:rPr lang="es-PE" sz="1500" dirty="0" smtClean="0"/>
              <a:t>Relaciones Comunitarias y Desarrollo Sostenible</a:t>
            </a:r>
          </a:p>
          <a:p>
            <a:pPr marL="285750" indent="-285750" algn="just">
              <a:buFont typeface="Wingdings" panose="05000000000000000000" pitchFamily="2" charset="2"/>
              <a:buChar char="ü"/>
            </a:pPr>
            <a:r>
              <a:rPr lang="es-PE" sz="1500" dirty="0" smtClean="0"/>
              <a:t>Seguridad y Salud Ocupacional</a:t>
            </a:r>
          </a:p>
          <a:p>
            <a:pPr marL="285750" indent="-285750" algn="just">
              <a:buFont typeface="Wingdings" panose="05000000000000000000" pitchFamily="2" charset="2"/>
              <a:buChar char="ü"/>
            </a:pPr>
            <a:r>
              <a:rPr lang="es-PE" sz="1500" dirty="0" smtClean="0"/>
              <a:t>Servicios Generales</a:t>
            </a:r>
          </a:p>
          <a:p>
            <a:pPr marL="285750" indent="-285750" algn="just">
              <a:buFont typeface="Wingdings" panose="05000000000000000000" pitchFamily="2" charset="2"/>
              <a:buChar char="ü"/>
            </a:pPr>
            <a:r>
              <a:rPr lang="es-PE" sz="1500" dirty="0" smtClean="0"/>
              <a:t>Servicios Técnicos</a:t>
            </a:r>
          </a:p>
          <a:p>
            <a:pPr marL="285750" indent="-285750" algn="just">
              <a:buFont typeface="Wingdings" panose="05000000000000000000" pitchFamily="2" charset="2"/>
              <a:buChar char="ü"/>
            </a:pPr>
            <a:r>
              <a:rPr lang="es-PE" sz="1500" dirty="0" smtClean="0"/>
              <a:t>VP Ejecutiva</a:t>
            </a:r>
          </a:p>
          <a:p>
            <a:pPr marL="285750" indent="-285750" algn="just">
              <a:buFont typeface="Wingdings" panose="05000000000000000000" pitchFamily="2" charset="2"/>
              <a:buChar char="ü"/>
            </a:pPr>
            <a:r>
              <a:rPr lang="es-PE" sz="1500" dirty="0" smtClean="0"/>
              <a:t>VP Exploraciones</a:t>
            </a:r>
          </a:p>
          <a:p>
            <a:pPr marL="285750" indent="-285750" algn="just">
              <a:buFont typeface="Wingdings" panose="05000000000000000000" pitchFamily="2" charset="2"/>
              <a:buChar char="ü"/>
            </a:pPr>
            <a:r>
              <a:rPr lang="es-PE" sz="1500" dirty="0" smtClean="0"/>
              <a:t>VP Operaciones</a:t>
            </a:r>
            <a:endParaRPr lang="es-PE" sz="1500" dirty="0"/>
          </a:p>
        </p:txBody>
      </p:sp>
    </p:spTree>
    <p:extLst>
      <p:ext uri="{BB962C8B-B14F-4D97-AF65-F5344CB8AC3E}">
        <p14:creationId xmlns:p14="http://schemas.microsoft.com/office/powerpoint/2010/main" val="34235202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a:t>Inducción </a:t>
            </a:r>
            <a:r>
              <a:rPr lang="es-ES" dirty="0" smtClean="0"/>
              <a:t>Específica</a:t>
            </a:r>
            <a:endParaRPr lang="es-ES" dirty="0"/>
          </a:p>
        </p:txBody>
      </p:sp>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a:t>Recomendaciones</a:t>
            </a:r>
          </a:p>
        </p:txBody>
      </p:sp>
      <p:sp>
        <p:nvSpPr>
          <p:cNvPr id="12" name="Rectángulo redondeado 11"/>
          <p:cNvSpPr/>
          <p:nvPr/>
        </p:nvSpPr>
        <p:spPr>
          <a:xfrm>
            <a:off x="3068091" y="1424412"/>
            <a:ext cx="3888433" cy="576124"/>
          </a:xfrm>
          <a:prstGeom prst="roundRect">
            <a:avLst/>
          </a:prstGeom>
          <a:solidFill>
            <a:srgbClr val="00999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10000"/>
              </a:lnSpc>
              <a:spcBef>
                <a:spcPts val="100"/>
              </a:spcBef>
              <a:spcAft>
                <a:spcPts val="100"/>
              </a:spcAft>
            </a:pPr>
            <a:r>
              <a:rPr lang="es-PE" sz="2000" dirty="0"/>
              <a:t>AGENDA</a:t>
            </a:r>
          </a:p>
        </p:txBody>
      </p:sp>
      <p:pic>
        <p:nvPicPr>
          <p:cNvPr id="14" name="Picture 2" descr="Icono Horario Gratis de Material Rounded"/>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01158" y="1208418"/>
            <a:ext cx="1008112" cy="10081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Voluntario - Iconos gratis de gestos"/>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91214" y="2573244"/>
            <a:ext cx="828000" cy="828000"/>
          </a:xfrm>
          <a:prstGeom prst="ellipse">
            <a:avLst/>
          </a:prstGeom>
          <a:noFill/>
          <a:ln w="76200">
            <a:solidFill>
              <a:srgbClr val="BFBFBF"/>
            </a:solidFill>
          </a:ln>
          <a:extLst>
            <a:ext uri="{909E8E84-426E-40DD-AFC4-6F175D3DCCD1}">
              <a14:hiddenFill xmlns:a14="http://schemas.microsoft.com/office/drawing/2010/main">
                <a:solidFill>
                  <a:srgbClr val="FFFFFF"/>
                </a:solidFill>
              </a14:hiddenFill>
            </a:ext>
          </a:extLst>
        </p:spPr>
      </p:pic>
      <p:sp>
        <p:nvSpPr>
          <p:cNvPr id="16" name="Rectángulo redondeado 15"/>
          <p:cNvSpPr/>
          <p:nvPr/>
        </p:nvSpPr>
        <p:spPr>
          <a:xfrm>
            <a:off x="3068092" y="2700848"/>
            <a:ext cx="3888433" cy="576124"/>
          </a:xfrm>
          <a:prstGeom prst="roundRect">
            <a:avLst/>
          </a:prstGeom>
          <a:solidFill>
            <a:srgbClr val="00999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10000"/>
              </a:lnSpc>
              <a:spcBef>
                <a:spcPts val="100"/>
              </a:spcBef>
              <a:spcAft>
                <a:spcPts val="100"/>
              </a:spcAft>
            </a:pPr>
            <a:r>
              <a:rPr lang="es-PE" sz="2000" dirty="0"/>
              <a:t>PARTICIPACIÓN</a:t>
            </a:r>
          </a:p>
        </p:txBody>
      </p:sp>
      <p:sp>
        <p:nvSpPr>
          <p:cNvPr id="17" name="Rectángulo redondeado 16"/>
          <p:cNvSpPr/>
          <p:nvPr/>
        </p:nvSpPr>
        <p:spPr>
          <a:xfrm>
            <a:off x="3068092" y="3977284"/>
            <a:ext cx="3888433" cy="576124"/>
          </a:xfrm>
          <a:prstGeom prst="roundRect">
            <a:avLst/>
          </a:prstGeom>
          <a:solidFill>
            <a:srgbClr val="00999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10000"/>
              </a:lnSpc>
              <a:spcBef>
                <a:spcPts val="100"/>
              </a:spcBef>
              <a:spcAft>
                <a:spcPts val="100"/>
              </a:spcAft>
            </a:pPr>
            <a:r>
              <a:rPr lang="es-PE" sz="2000" dirty="0"/>
              <a:t>ATENCIÓN</a:t>
            </a:r>
          </a:p>
        </p:txBody>
      </p:sp>
      <p:sp>
        <p:nvSpPr>
          <p:cNvPr id="18" name="Rectángulo redondeado 17"/>
          <p:cNvSpPr/>
          <p:nvPr/>
        </p:nvSpPr>
        <p:spPr>
          <a:xfrm>
            <a:off x="3068092" y="5253720"/>
            <a:ext cx="3888433" cy="576124"/>
          </a:xfrm>
          <a:prstGeom prst="roundRect">
            <a:avLst/>
          </a:prstGeom>
          <a:solidFill>
            <a:srgbClr val="00999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10000"/>
              </a:lnSpc>
              <a:spcBef>
                <a:spcPts val="100"/>
              </a:spcBef>
              <a:spcAft>
                <a:spcPts val="100"/>
              </a:spcAft>
            </a:pPr>
            <a:r>
              <a:rPr lang="es-PE" sz="2000" dirty="0"/>
              <a:t>MEDIDAS DE SEGURIDAD</a:t>
            </a:r>
          </a:p>
        </p:txBody>
      </p:sp>
      <p:pic>
        <p:nvPicPr>
          <p:cNvPr id="19" name="Picture 6" descr="Ilustración de Gráficos Vectoriales Icono De Una Persona Entrando Por La  Puerta y más Vectores Libres de Derechos de Aire libre - iStock"/>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55214" y="5091782"/>
            <a:ext cx="900000" cy="900000"/>
          </a:xfrm>
          <a:prstGeom prst="ellipse">
            <a:avLst/>
          </a:prstGeom>
          <a:noFill/>
          <a:ln w="76200">
            <a:solidFill>
              <a:srgbClr val="BFBFBF"/>
            </a:solidFill>
          </a:ln>
          <a:extLst>
            <a:ext uri="{909E8E84-426E-40DD-AFC4-6F175D3DCCD1}">
              <a14:hiddenFill xmlns:a14="http://schemas.microsoft.com/office/drawing/2010/main">
                <a:solidFill>
                  <a:srgbClr val="FFFFFF"/>
                </a:solidFill>
              </a14:hiddenFill>
            </a:ext>
          </a:extLst>
        </p:spPr>
      </p:pic>
      <p:pic>
        <p:nvPicPr>
          <p:cNvPr id="2052" name="Picture 4" descr="Móvil - Iconos gratis de tecnología"/>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55214" y="3815346"/>
            <a:ext cx="900000" cy="900000"/>
          </a:xfrm>
          <a:prstGeom prst="ellipse">
            <a:avLst/>
          </a:prstGeom>
          <a:noFill/>
          <a:ln w="57150">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0632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20</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32" name="CuadroTexto 31"/>
          <p:cNvSpPr txBox="1"/>
          <p:nvPr/>
        </p:nvSpPr>
        <p:spPr>
          <a:xfrm>
            <a:off x="1790699" y="3062129"/>
            <a:ext cx="5054601" cy="1328023"/>
          </a:xfrm>
          <a:prstGeom prst="roundRect">
            <a:avLst/>
          </a:prstGeom>
          <a:solidFill>
            <a:srgbClr val="009999"/>
          </a:solidFill>
        </p:spPr>
        <p:txBody>
          <a:bodyPr wrap="square" rtlCol="0">
            <a:spAutoFit/>
          </a:bodyPr>
          <a:lstStyle/>
          <a:p>
            <a:pPr algn="ctr"/>
            <a:r>
              <a:rPr lang="es-PE" sz="2400" dirty="0" smtClean="0">
                <a:solidFill>
                  <a:schemeClr val="bg1"/>
                </a:solidFill>
              </a:rPr>
              <a:t>A continuación se revisará los campos correspondientes al proceso de inducción específica.</a:t>
            </a:r>
            <a:endParaRPr lang="es-PE" sz="2400" dirty="0">
              <a:solidFill>
                <a:schemeClr val="bg1"/>
              </a:solidFill>
            </a:endParaRPr>
          </a:p>
        </p:txBody>
      </p:sp>
      <p:pic>
        <p:nvPicPr>
          <p:cNvPr id="9" name="Imagen 8"/>
          <p:cNvPicPr>
            <a:picLocks noChangeAspect="1"/>
          </p:cNvPicPr>
          <p:nvPr/>
        </p:nvPicPr>
        <p:blipFill>
          <a:blip r:embed="rId3"/>
          <a:stretch>
            <a:fillRect/>
          </a:stretch>
        </p:blipFill>
        <p:spPr>
          <a:xfrm>
            <a:off x="7459935" y="1616742"/>
            <a:ext cx="3158002" cy="4218798"/>
          </a:xfrm>
          <a:prstGeom prst="rect">
            <a:avLst/>
          </a:prstGeom>
        </p:spPr>
      </p:pic>
    </p:spTree>
    <p:extLst>
      <p:ext uri="{BB962C8B-B14F-4D97-AF65-F5344CB8AC3E}">
        <p14:creationId xmlns:p14="http://schemas.microsoft.com/office/powerpoint/2010/main" val="25430971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21</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Bienvenida y Explicación del Propósito de la Inducción</a:t>
            </a:r>
            <a:endParaRPr lang="es-ES" sz="2200" b="0" i="1" dirty="0">
              <a:solidFill>
                <a:schemeClr val="accent3"/>
              </a:solidFill>
            </a:endParaRPr>
          </a:p>
        </p:txBody>
      </p:sp>
      <p:sp>
        <p:nvSpPr>
          <p:cNvPr id="10" name="CuadroTexto 9"/>
          <p:cNvSpPr txBox="1"/>
          <p:nvPr/>
        </p:nvSpPr>
        <p:spPr>
          <a:xfrm>
            <a:off x="838200" y="1437055"/>
            <a:ext cx="10863020" cy="1420325"/>
          </a:xfrm>
          <a:prstGeom prst="rect">
            <a:avLst/>
          </a:prstGeom>
          <a:noFill/>
        </p:spPr>
        <p:txBody>
          <a:bodyPr wrap="square" rtlCol="0">
            <a:spAutoFit/>
          </a:bodyPr>
          <a:lstStyle/>
          <a:p>
            <a:pPr algn="just">
              <a:lnSpc>
                <a:spcPct val="150000"/>
              </a:lnSpc>
            </a:pPr>
            <a:r>
              <a:rPr lang="es-ES" sz="2000" dirty="0">
                <a:cs typeface="Helvetica" panose="020B0604020202020204" pitchFamily="34" charset="0"/>
              </a:rPr>
              <a:t>El objetivo principal de la inducción es brindar al trabajador una efectiva orientación sobre las funciones que desempeñará, los fines de la empresa, organización y la estructura de ésta, y así favorecer su integración rápida y efectiva a las empresas</a:t>
            </a:r>
            <a:r>
              <a:rPr lang="es-ES" sz="2000" dirty="0" smtClean="0">
                <a:cs typeface="Helvetica" panose="020B0604020202020204" pitchFamily="34" charset="0"/>
              </a:rPr>
              <a:t>.</a:t>
            </a:r>
            <a:endParaRPr lang="es-MX" altLang="es-PE" sz="2000" dirty="0">
              <a:cs typeface="Helvetica" panose="020B0604020202020204" pitchFamily="34" charset="0"/>
            </a:endParaRPr>
          </a:p>
        </p:txBody>
      </p:sp>
      <p:pic>
        <p:nvPicPr>
          <p:cNvPr id="11" name="Imagen 10"/>
          <p:cNvPicPr>
            <a:picLocks noChangeAspect="1"/>
          </p:cNvPicPr>
          <p:nvPr/>
        </p:nvPicPr>
        <p:blipFill rotWithShape="1">
          <a:blip r:embed="rId3">
            <a:extLst>
              <a:ext uri="{28A0092B-C50C-407E-A947-70E740481C1C}">
                <a14:useLocalDpi xmlns:a14="http://schemas.microsoft.com/office/drawing/2010/main" val="0"/>
              </a:ext>
            </a:extLst>
          </a:blip>
          <a:srcRect t="14583" r="8594" b="14375"/>
          <a:stretch/>
        </p:blipFill>
        <p:spPr>
          <a:xfrm>
            <a:off x="2845467" y="3058355"/>
            <a:ext cx="6848486" cy="3297995"/>
          </a:xfrm>
          <a:prstGeom prst="rect">
            <a:avLst/>
          </a:prstGeom>
        </p:spPr>
      </p:pic>
    </p:spTree>
    <p:extLst>
      <p:ext uri="{BB962C8B-B14F-4D97-AF65-F5344CB8AC3E}">
        <p14:creationId xmlns:p14="http://schemas.microsoft.com/office/powerpoint/2010/main" val="24112543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22</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Reconocimiento guiado a las áreas donde los trabajadores desempeñaran su trabajo</a:t>
            </a:r>
            <a:endParaRPr lang="es-ES" sz="2200" b="0" i="1" dirty="0">
              <a:solidFill>
                <a:schemeClr val="accent3"/>
              </a:solidFill>
            </a:endParaRPr>
          </a:p>
        </p:txBody>
      </p:sp>
      <p:sp>
        <p:nvSpPr>
          <p:cNvPr id="8" name="CuadroTexto 7"/>
          <p:cNvSpPr txBox="1"/>
          <p:nvPr/>
        </p:nvSpPr>
        <p:spPr>
          <a:xfrm>
            <a:off x="838200" y="1437055"/>
            <a:ext cx="10863020" cy="1477328"/>
          </a:xfrm>
          <a:prstGeom prst="rect">
            <a:avLst/>
          </a:prstGeom>
          <a:noFill/>
        </p:spPr>
        <p:txBody>
          <a:bodyPr wrap="square" rtlCol="0">
            <a:spAutoFit/>
          </a:bodyPr>
          <a:lstStyle/>
          <a:p>
            <a:pPr algn="just">
              <a:lnSpc>
                <a:spcPct val="150000"/>
              </a:lnSpc>
              <a:spcBef>
                <a:spcPct val="0"/>
              </a:spcBef>
              <a:spcAft>
                <a:spcPct val="0"/>
              </a:spcAft>
            </a:pPr>
            <a:r>
              <a:rPr lang="es-MX" altLang="es-PE" sz="2000" dirty="0">
                <a:cs typeface="Helvetica" panose="020B0604020202020204" pitchFamily="34" charset="0"/>
              </a:rPr>
              <a:t>Es una orientación para todo el personal nuevo o transferido, a cargo de sus respectivos supervisores, en la cual se reconoce directamente las características de las área de </a:t>
            </a:r>
            <a:r>
              <a:rPr lang="es-MX" altLang="es-PE" sz="2000" dirty="0" smtClean="0">
                <a:cs typeface="Helvetica" panose="020B0604020202020204" pitchFamily="34" charset="0"/>
              </a:rPr>
              <a:t>trabajo.</a:t>
            </a:r>
          </a:p>
          <a:p>
            <a:pPr algn="just">
              <a:lnSpc>
                <a:spcPct val="150000"/>
              </a:lnSpc>
              <a:spcBef>
                <a:spcPct val="0"/>
              </a:spcBef>
              <a:spcAft>
                <a:spcPct val="0"/>
              </a:spcAft>
            </a:pPr>
            <a:r>
              <a:rPr lang="es-MX" altLang="es-PE" sz="2000" dirty="0" smtClean="0">
                <a:cs typeface="Helvetica" panose="020B0604020202020204" pitchFamily="34" charset="0"/>
              </a:rPr>
              <a:t>El supervisor debe guiar a la visita del trabajador nuevo o transferido.</a:t>
            </a:r>
            <a:endParaRPr lang="es-MX" altLang="es-PE" sz="2000" dirty="0">
              <a:cs typeface="Helvetica" panose="020B0604020202020204" pitchFamily="34" charset="0"/>
            </a:endParaRPr>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t="5556" b="5556"/>
          <a:stretch/>
        </p:blipFill>
        <p:spPr>
          <a:xfrm>
            <a:off x="3514524" y="2914383"/>
            <a:ext cx="5162951" cy="3441967"/>
          </a:xfrm>
          <a:prstGeom prst="rect">
            <a:avLst/>
          </a:prstGeom>
        </p:spPr>
      </p:pic>
    </p:spTree>
    <p:extLst>
      <p:ext uri="{BB962C8B-B14F-4D97-AF65-F5344CB8AC3E}">
        <p14:creationId xmlns:p14="http://schemas.microsoft.com/office/powerpoint/2010/main" val="10936523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23</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Reconocimiento guiado a las áreas donde los trabajadores desempeñaran su trabajo</a:t>
            </a:r>
            <a:endParaRPr lang="es-ES" sz="2200" b="0" i="1" dirty="0">
              <a:solidFill>
                <a:schemeClr val="accent3"/>
              </a:solidFill>
            </a:endParaRPr>
          </a:p>
        </p:txBody>
      </p:sp>
      <p:sp>
        <p:nvSpPr>
          <p:cNvPr id="8" name="CuadroTexto 7"/>
          <p:cNvSpPr txBox="1"/>
          <p:nvPr/>
        </p:nvSpPr>
        <p:spPr>
          <a:xfrm>
            <a:off x="838200" y="1437055"/>
            <a:ext cx="10863020" cy="3323987"/>
          </a:xfrm>
          <a:prstGeom prst="rect">
            <a:avLst/>
          </a:prstGeom>
          <a:noFill/>
        </p:spPr>
        <p:txBody>
          <a:bodyPr wrap="square" rtlCol="0">
            <a:spAutoFit/>
          </a:bodyPr>
          <a:lstStyle/>
          <a:p>
            <a:pPr algn="just">
              <a:lnSpc>
                <a:spcPct val="150000"/>
              </a:lnSpc>
              <a:spcBef>
                <a:spcPct val="0"/>
              </a:spcBef>
              <a:spcAft>
                <a:spcPct val="0"/>
              </a:spcAft>
            </a:pPr>
            <a:r>
              <a:rPr lang="es-MX" altLang="es-PE" sz="2000" dirty="0">
                <a:cs typeface="Helvetica" panose="020B0604020202020204" pitchFamily="34" charset="0"/>
              </a:rPr>
              <a:t>El supervisor debe responder las preguntas del trabajador nuevo o transferido, resolviendo las dudas de los </a:t>
            </a:r>
            <a:r>
              <a:rPr lang="es-MX" altLang="es-PE" sz="2000" dirty="0" smtClean="0">
                <a:cs typeface="Helvetica" panose="020B0604020202020204" pitchFamily="34" charset="0"/>
              </a:rPr>
              <a:t>trabajadores.</a:t>
            </a:r>
          </a:p>
          <a:p>
            <a:pPr algn="just">
              <a:lnSpc>
                <a:spcPct val="150000"/>
              </a:lnSpc>
              <a:spcBef>
                <a:spcPct val="0"/>
              </a:spcBef>
              <a:spcAft>
                <a:spcPct val="0"/>
              </a:spcAft>
            </a:pPr>
            <a:endParaRPr lang="es-MX" altLang="es-PE" sz="2000" dirty="0" smtClean="0">
              <a:cs typeface="Helvetica" panose="020B0604020202020204" pitchFamily="34" charset="0"/>
            </a:endParaRPr>
          </a:p>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¿Cuál es el proceso productivo de mi área?</a:t>
            </a:r>
          </a:p>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¿Cuáles son los objetivos productivos de mi área?</a:t>
            </a:r>
          </a:p>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¿Cómo yo aporto para que se alcancen estos objetivos?</a:t>
            </a:r>
          </a:p>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¿Por qué mi trabajo es importante?</a:t>
            </a:r>
            <a:endParaRPr lang="es-MX" altLang="es-PE" sz="2000" i="1" dirty="0">
              <a:solidFill>
                <a:srgbClr val="002060"/>
              </a:solidFill>
              <a:cs typeface="Helvetica" panose="020B0604020202020204" pitchFamily="34" charset="0"/>
            </a:endParaRPr>
          </a:p>
        </p:txBody>
      </p:sp>
      <p:pic>
        <p:nvPicPr>
          <p:cNvPr id="10" name="Imagen 9"/>
          <p:cNvPicPr>
            <a:picLocks noChangeAspect="1"/>
          </p:cNvPicPr>
          <p:nvPr/>
        </p:nvPicPr>
        <p:blipFill rotWithShape="1">
          <a:blip r:embed="rId3" cstate="print">
            <a:extLst>
              <a:ext uri="{28A0092B-C50C-407E-A947-70E740481C1C}">
                <a14:useLocalDpi xmlns:a14="http://schemas.microsoft.com/office/drawing/2010/main" val="0"/>
              </a:ext>
            </a:extLst>
          </a:blip>
          <a:srcRect t="4375" r="5312"/>
          <a:stretch/>
        </p:blipFill>
        <p:spPr>
          <a:xfrm>
            <a:off x="8081074" y="2653680"/>
            <a:ext cx="3620146" cy="2741991"/>
          </a:xfrm>
          <a:prstGeom prst="rect">
            <a:avLst/>
          </a:prstGeom>
        </p:spPr>
      </p:pic>
    </p:spTree>
    <p:extLst>
      <p:ext uri="{BB962C8B-B14F-4D97-AF65-F5344CB8AC3E}">
        <p14:creationId xmlns:p14="http://schemas.microsoft.com/office/powerpoint/2010/main" val="38869237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24</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15200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Explicación de Estadísticas de Seguridad del Área / Incidentes y Enfermedades Ocupacionales</a:t>
            </a:r>
            <a:endParaRPr lang="es-ES" sz="2200" b="0" i="1" dirty="0">
              <a:solidFill>
                <a:schemeClr val="accent3"/>
              </a:solidFill>
            </a:endParaRPr>
          </a:p>
        </p:txBody>
      </p:sp>
      <p:sp>
        <p:nvSpPr>
          <p:cNvPr id="8" name="CuadroTexto 7"/>
          <p:cNvSpPr txBox="1"/>
          <p:nvPr/>
        </p:nvSpPr>
        <p:spPr>
          <a:xfrm>
            <a:off x="838200" y="1437055"/>
            <a:ext cx="10863020" cy="958660"/>
          </a:xfrm>
          <a:prstGeom prst="rect">
            <a:avLst/>
          </a:prstGeom>
          <a:noFill/>
        </p:spPr>
        <p:txBody>
          <a:bodyPr wrap="square" rtlCol="0">
            <a:spAutoFit/>
          </a:bodyPr>
          <a:lstStyle/>
          <a:p>
            <a:pPr algn="just">
              <a:lnSpc>
                <a:spcPct val="150000"/>
              </a:lnSpc>
              <a:spcBef>
                <a:spcPct val="0"/>
              </a:spcBef>
              <a:spcAft>
                <a:spcPct val="0"/>
              </a:spcAft>
            </a:pPr>
            <a:r>
              <a:rPr lang="es-MX" altLang="es-PE" sz="2000" dirty="0" smtClean="0">
                <a:cs typeface="Helvetica" panose="020B0604020202020204" pitchFamily="34" charset="0"/>
              </a:rPr>
              <a:t>El supervisor debe responder las preguntas del trabajador nuevo o transferido, resolviendo las dudas de los trabajadores.</a:t>
            </a:r>
          </a:p>
        </p:txBody>
      </p:sp>
      <p:sp>
        <p:nvSpPr>
          <p:cNvPr id="9" name="CuadroTexto 8"/>
          <p:cNvSpPr txBox="1"/>
          <p:nvPr/>
        </p:nvSpPr>
        <p:spPr>
          <a:xfrm>
            <a:off x="838199" y="2637383"/>
            <a:ext cx="5733082" cy="3323987"/>
          </a:xfrm>
          <a:prstGeom prst="rect">
            <a:avLst/>
          </a:prstGeom>
          <a:noFill/>
        </p:spPr>
        <p:txBody>
          <a:bodyPr wrap="square" rtlCol="0">
            <a:spAutoFit/>
          </a:bodyPr>
          <a:lstStyle/>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¿Cuáles son los incidentes más comunes?</a:t>
            </a:r>
          </a:p>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¿Cuáles han sido los incidentes más graves que han ocurrido en el último año?</a:t>
            </a:r>
          </a:p>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¿Cuáles son las enfermedades ocupacionales más comunes?</a:t>
            </a:r>
          </a:p>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¿Cómo podemos prevenir estos incidentes y enfermedades ocupacionales?</a:t>
            </a:r>
            <a:endParaRPr lang="es-MX" altLang="es-PE" sz="2000" i="1" dirty="0">
              <a:solidFill>
                <a:srgbClr val="002060"/>
              </a:solidFill>
              <a:cs typeface="Helvetica" panose="020B0604020202020204" pitchFamily="34" charset="0"/>
            </a:endParaRPr>
          </a:p>
        </p:txBody>
      </p:sp>
      <p:pic>
        <p:nvPicPr>
          <p:cNvPr id="11" name="Picture 2" descr="C:\Users\prodriguezp\AppData\Local\Microsoft\Windows\Temporary Internet Files\Content.Outlook\5K6XWIIZ\0887115d-1638-4a6b-8225-e86b3e79fb8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29220" y="2637383"/>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7231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25</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Uso del teléfono del área de trabajo y otras formas de comunicación</a:t>
            </a:r>
            <a:endParaRPr lang="es-ES" sz="2200" b="0" i="1" dirty="0">
              <a:solidFill>
                <a:schemeClr val="accent3"/>
              </a:solidFill>
            </a:endParaRPr>
          </a:p>
        </p:txBody>
      </p:sp>
      <p:sp>
        <p:nvSpPr>
          <p:cNvPr id="9" name="CuadroTexto 8"/>
          <p:cNvSpPr txBox="1"/>
          <p:nvPr/>
        </p:nvSpPr>
        <p:spPr>
          <a:xfrm>
            <a:off x="838200" y="1361669"/>
            <a:ext cx="5733082" cy="3276282"/>
          </a:xfrm>
          <a:prstGeom prst="rect">
            <a:avLst/>
          </a:prstGeom>
          <a:noFill/>
        </p:spPr>
        <p:txBody>
          <a:bodyPr wrap="square" rtlCol="0">
            <a:spAutoFit/>
          </a:bodyPr>
          <a:lstStyle/>
          <a:p>
            <a:pPr algn="just">
              <a:lnSpc>
                <a:spcPct val="150000"/>
              </a:lnSpc>
              <a:spcBef>
                <a:spcPct val="0"/>
              </a:spcBef>
              <a:spcAft>
                <a:spcPct val="0"/>
              </a:spcAft>
            </a:pPr>
            <a:r>
              <a:rPr lang="es-MX" altLang="es-PE" sz="2000" dirty="0" smtClean="0">
                <a:cs typeface="Helvetica" panose="020B0604020202020204" pitchFamily="34" charset="0"/>
              </a:rPr>
              <a:t>¿Se cuenta con teléfono fijo en el área?</a:t>
            </a:r>
            <a:r>
              <a:rPr lang="es-MX" altLang="es-PE" sz="2000" dirty="0">
                <a:cs typeface="Helvetica" panose="020B0604020202020204" pitchFamily="34" charset="0"/>
              </a:rPr>
              <a:t> </a:t>
            </a:r>
            <a:r>
              <a:rPr lang="es-MX" altLang="es-PE" sz="2000" dirty="0" smtClean="0">
                <a:cs typeface="Helvetica" panose="020B0604020202020204" pitchFamily="34" charset="0"/>
              </a:rPr>
              <a:t>¿Cuál es el anexo?</a:t>
            </a:r>
          </a:p>
          <a:p>
            <a:pPr algn="just">
              <a:lnSpc>
                <a:spcPct val="150000"/>
              </a:lnSpc>
              <a:spcBef>
                <a:spcPct val="0"/>
              </a:spcBef>
              <a:spcAft>
                <a:spcPct val="0"/>
              </a:spcAft>
            </a:pPr>
            <a:r>
              <a:rPr lang="es-MX" altLang="es-PE" sz="2000" dirty="0" smtClean="0">
                <a:cs typeface="Helvetica" panose="020B0604020202020204" pitchFamily="34" charset="0"/>
              </a:rPr>
              <a:t>¿Se cuenta con radio estacionaria en el área?¿Dónde se encuentra?</a:t>
            </a:r>
          </a:p>
          <a:p>
            <a:pPr algn="just">
              <a:lnSpc>
                <a:spcPct val="150000"/>
              </a:lnSpc>
              <a:spcBef>
                <a:spcPct val="0"/>
              </a:spcBef>
              <a:spcAft>
                <a:spcPct val="0"/>
              </a:spcAft>
            </a:pPr>
            <a:r>
              <a:rPr lang="es-MX" altLang="es-PE" sz="2000" dirty="0" smtClean="0">
                <a:cs typeface="Helvetica" panose="020B0604020202020204" pitchFamily="34" charset="0"/>
              </a:rPr>
              <a:t>¿Quiénes cuentan con radio portátil en el área?</a:t>
            </a:r>
          </a:p>
          <a:p>
            <a:pPr algn="just">
              <a:lnSpc>
                <a:spcPct val="150000"/>
              </a:lnSpc>
              <a:spcBef>
                <a:spcPct val="0"/>
              </a:spcBef>
              <a:spcAft>
                <a:spcPct val="0"/>
              </a:spcAft>
            </a:pPr>
            <a:r>
              <a:rPr lang="es-MX" altLang="es-PE" sz="2000" dirty="0" smtClean="0">
                <a:cs typeface="Helvetica" panose="020B0604020202020204" pitchFamily="34" charset="0"/>
              </a:rPr>
              <a:t>¿Cuándo debe usarse el teléfono y la radio portátil?</a:t>
            </a:r>
          </a:p>
          <a:p>
            <a:pPr algn="just">
              <a:lnSpc>
                <a:spcPct val="150000"/>
              </a:lnSpc>
              <a:spcBef>
                <a:spcPct val="0"/>
              </a:spcBef>
              <a:spcAft>
                <a:spcPct val="0"/>
              </a:spcAft>
            </a:pPr>
            <a:r>
              <a:rPr lang="es-MX" altLang="es-PE" sz="2000" dirty="0" smtClean="0">
                <a:cs typeface="Helvetica" panose="020B0604020202020204" pitchFamily="34" charset="0"/>
              </a:rPr>
              <a:t>¿Cómo debe usarse el teléfono y la radio portátil?</a:t>
            </a:r>
          </a:p>
        </p:txBody>
      </p:sp>
      <p:pic>
        <p:nvPicPr>
          <p:cNvPr id="10" name="Picture 6">
            <a:extLst>
              <a:ext uri="{FF2B5EF4-FFF2-40B4-BE49-F238E27FC236}">
                <a16:creationId xmlns:a16="http://schemas.microsoft.com/office/drawing/2014/main" id="{E40D705A-2F10-0C40-9A20-38A8C7CD05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525" l="383" r="45950">
                        <a14:foregroundMark x1="23500" y1="40250" x2="23500" y2="40250"/>
                        <a14:foregroundMark x1="27033" y1="26925" x2="27033" y2="26925"/>
                        <a14:foregroundMark x1="27717" y1="28800" x2="27717" y2="28800"/>
                        <a14:foregroundMark x1="29200" y1="28800" x2="29200" y2="28800"/>
                        <a14:foregroundMark x1="21000" y1="27950" x2="21000" y2="27950"/>
                        <a14:foregroundMark x1="22367" y1="26575" x2="22367" y2="26575"/>
                        <a14:foregroundMark x1="22133" y1="26400" x2="22133" y2="26400"/>
                        <a14:foregroundMark x1="11100" y1="68275" x2="11100" y2="68275"/>
                        <a14:foregroundMark x1="12800" y1="54425" x2="12800" y2="54425"/>
                        <a14:foregroundMark x1="10750" y1="59200" x2="13933" y2="51000"/>
                        <a14:foregroundMark x1="32500" y1="37850" x2="30117" y2="30500"/>
                        <a14:foregroundMark x1="21000" y1="42800" x2="22250" y2="33925"/>
                        <a14:foregroundMark x1="20667" y1="31875" x2="20883" y2="35275"/>
                        <a14:foregroundMark x1="15650" y1="32325" x2="17950" y2="45600"/>
                        <a14:backgroundMark x1="5050" y1="75550" x2="8583" y2="42925"/>
                        <a14:backgroundMark x1="9733" y1="78625" x2="14167" y2="99825"/>
                        <a14:backgroundMark x1="40683" y1="61500" x2="43067" y2="67650"/>
                        <a14:backgroundMark x1="42383" y1="69950" x2="42300" y2="74150"/>
                        <a14:backgroundMark x1="44167" y1="79275" x2="43317" y2="73525"/>
                        <a14:backgroundMark x1="42383" y1="75300" x2="42900" y2="78375"/>
                        <a14:backgroundMark x1="33517" y1="77425" x2="46117" y2="92750"/>
                        <a14:backgroundMark x1="28750" y1="81900" x2="32833" y2="83300"/>
                      </a14:backgroundRemoval>
                    </a14:imgEffect>
                  </a14:imgLayer>
                </a14:imgProps>
              </a:ext>
            </a:extLst>
          </a:blip>
          <a:srcRect l="7801" t="21530" r="57700" b="23985"/>
          <a:stretch/>
        </p:blipFill>
        <p:spPr>
          <a:xfrm>
            <a:off x="8225402" y="2326751"/>
            <a:ext cx="3220280" cy="3390427"/>
          </a:xfrm>
          <a:prstGeom prst="rect">
            <a:avLst/>
          </a:prstGeom>
        </p:spPr>
      </p:pic>
    </p:spTree>
    <p:extLst>
      <p:ext uri="{BB962C8B-B14F-4D97-AF65-F5344CB8AC3E}">
        <p14:creationId xmlns:p14="http://schemas.microsoft.com/office/powerpoint/2010/main" val="42548856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26</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Agentes Físicos, Químicos y Biológicos en las áreas de trabajo</a:t>
            </a:r>
            <a:endParaRPr lang="es-ES" sz="2200" b="0" i="1" dirty="0">
              <a:solidFill>
                <a:schemeClr val="accent3"/>
              </a:solidFill>
            </a:endParaRPr>
          </a:p>
        </p:txBody>
      </p:sp>
      <p:sp>
        <p:nvSpPr>
          <p:cNvPr id="8" name="Forma libre: forma 12">
            <a:extLst>
              <a:ext uri="{FF2B5EF4-FFF2-40B4-BE49-F238E27FC236}">
                <a16:creationId xmlns:a16="http://schemas.microsoft.com/office/drawing/2014/main" id="{2C9EBE58-820D-48E8-B836-AC0876C75632}"/>
              </a:ext>
            </a:extLst>
          </p:cNvPr>
          <p:cNvSpPr/>
          <p:nvPr/>
        </p:nvSpPr>
        <p:spPr>
          <a:xfrm>
            <a:off x="3366280" y="1696852"/>
            <a:ext cx="1449883" cy="499630"/>
          </a:xfrm>
          <a:custGeom>
            <a:avLst/>
            <a:gdLst>
              <a:gd name="connsiteX0" fmla="*/ 0 w 1449883"/>
              <a:gd name="connsiteY0" fmla="*/ 0 h 499630"/>
              <a:gd name="connsiteX1" fmla="*/ 1449883 w 1449883"/>
              <a:gd name="connsiteY1" fmla="*/ 0 h 499630"/>
              <a:gd name="connsiteX2" fmla="*/ 1449883 w 1449883"/>
              <a:gd name="connsiteY2" fmla="*/ 499630 h 499630"/>
              <a:gd name="connsiteX3" fmla="*/ 0 w 1449883"/>
              <a:gd name="connsiteY3" fmla="*/ 499630 h 499630"/>
              <a:gd name="connsiteX4" fmla="*/ 0 w 1449883"/>
              <a:gd name="connsiteY4" fmla="*/ 0 h 499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883" h="499630">
                <a:moveTo>
                  <a:pt x="0" y="0"/>
                </a:moveTo>
                <a:lnTo>
                  <a:pt x="1449883" y="0"/>
                </a:lnTo>
                <a:lnTo>
                  <a:pt x="1449883" y="499630"/>
                </a:lnTo>
                <a:lnTo>
                  <a:pt x="0" y="499630"/>
                </a:lnTo>
                <a:lnTo>
                  <a:pt x="0" y="0"/>
                </a:lnTo>
                <a:close/>
              </a:path>
            </a:pathLst>
          </a:custGeom>
          <a:solidFill>
            <a:schemeClr val="bg1"/>
          </a:solidFill>
          <a:ln w="12700" cap="flat" cmpd="sng" algn="ctr">
            <a:solidFill>
              <a:srgbClr val="009999"/>
            </a:solidFill>
            <a:prstDash val="solid"/>
            <a:miter lim="800000"/>
          </a:ln>
          <a:effectLst/>
        </p:spPr>
        <p:txBody>
          <a:bodyPr spcFirstLastPara="0" vert="horz" wrap="square" lIns="11430" tIns="11430" rIns="11430" bIns="1143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ES" sz="1800" b="0" i="0" u="none" strike="noStrike" kern="0" cap="none" spc="0" normalizeH="0" baseline="0" noProof="0" dirty="0">
                <a:ln>
                  <a:noFill/>
                </a:ln>
                <a:effectLst/>
                <a:uLnTx/>
                <a:uFillTx/>
                <a:latin typeface="Calibri"/>
                <a:ea typeface="+mn-ea"/>
                <a:cs typeface="+mn-cs"/>
              </a:rPr>
              <a:t>Físicos</a:t>
            </a:r>
          </a:p>
        </p:txBody>
      </p:sp>
      <p:pic>
        <p:nvPicPr>
          <p:cNvPr id="11" name="Imagen 10"/>
          <p:cNvPicPr/>
          <p:nvPr/>
        </p:nvPicPr>
        <p:blipFill rotWithShape="1">
          <a:blip r:embed="rId3"/>
          <a:srcRect l="22743" t="10590" r="27699" b="9576"/>
          <a:stretch/>
        </p:blipFill>
        <p:spPr bwMode="auto">
          <a:xfrm>
            <a:off x="3424950" y="2309066"/>
            <a:ext cx="1379032" cy="1440139"/>
          </a:xfrm>
          <a:prstGeom prst="rect">
            <a:avLst/>
          </a:prstGeom>
          <a:ln>
            <a:solidFill>
              <a:srgbClr val="002562"/>
            </a:solidFill>
          </a:ln>
          <a:extLst>
            <a:ext uri="{53640926-AAD7-44D8-BBD7-CCE9431645EC}">
              <a14:shadowObscured xmlns:a14="http://schemas.microsoft.com/office/drawing/2010/main"/>
            </a:ext>
          </a:extLst>
        </p:spPr>
      </p:pic>
      <p:graphicFrame>
        <p:nvGraphicFramePr>
          <p:cNvPr id="12" name="Tabla 11">
            <a:extLst>
              <a:ext uri="{FF2B5EF4-FFF2-40B4-BE49-F238E27FC236}">
                <a16:creationId xmlns:a16="http://schemas.microsoft.com/office/drawing/2014/main" id="{97C073B8-DDE5-4E0C-8FB4-9A91D2F59B4D}"/>
              </a:ext>
            </a:extLst>
          </p:cNvPr>
          <p:cNvGraphicFramePr>
            <a:graphicFrameLocks noGrp="1"/>
          </p:cNvGraphicFramePr>
          <p:nvPr>
            <p:extLst>
              <p:ext uri="{D42A27DB-BD31-4B8C-83A1-F6EECF244321}">
                <p14:modId xmlns:p14="http://schemas.microsoft.com/office/powerpoint/2010/main" val="3676908237"/>
              </p:ext>
            </p:extLst>
          </p:nvPr>
        </p:nvGraphicFramePr>
        <p:xfrm>
          <a:off x="3237232" y="3955997"/>
          <a:ext cx="1757075" cy="2011680"/>
        </p:xfrm>
        <a:graphic>
          <a:graphicData uri="http://schemas.openxmlformats.org/drawingml/2006/table">
            <a:tbl>
              <a:tblPr firstRow="1" bandRow="1"/>
              <a:tblGrid>
                <a:gridCol w="1757075">
                  <a:extLst>
                    <a:ext uri="{9D8B030D-6E8A-4147-A177-3AD203B41FA5}">
                      <a16:colId xmlns:a16="http://schemas.microsoft.com/office/drawing/2014/main" val="1896678175"/>
                    </a:ext>
                  </a:extLst>
                </a:gridCol>
              </a:tblGrid>
              <a:tr h="15544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Iluminación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Radiación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Calor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Vibraciones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Ruido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Temperatura</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DAD5"/>
                    </a:solidFill>
                  </a:tcPr>
                </a:tc>
                <a:extLst>
                  <a:ext uri="{0D108BD9-81ED-4DB2-BD59-A6C34878D82A}">
                    <a16:rowId xmlns:a16="http://schemas.microsoft.com/office/drawing/2014/main" val="4068027953"/>
                  </a:ext>
                </a:extLst>
              </a:tr>
            </a:tbl>
          </a:graphicData>
        </a:graphic>
      </p:graphicFrame>
      <p:sp>
        <p:nvSpPr>
          <p:cNvPr id="13" name="Forma libre: forma 15">
            <a:extLst>
              <a:ext uri="{FF2B5EF4-FFF2-40B4-BE49-F238E27FC236}">
                <a16:creationId xmlns:a16="http://schemas.microsoft.com/office/drawing/2014/main" id="{4E2A7066-7C57-44C0-A16B-8F0BB36FB593}"/>
              </a:ext>
            </a:extLst>
          </p:cNvPr>
          <p:cNvSpPr/>
          <p:nvPr/>
        </p:nvSpPr>
        <p:spPr>
          <a:xfrm>
            <a:off x="5949795" y="1696852"/>
            <a:ext cx="1449883" cy="467362"/>
          </a:xfrm>
          <a:custGeom>
            <a:avLst/>
            <a:gdLst>
              <a:gd name="connsiteX0" fmla="*/ 0 w 1449883"/>
              <a:gd name="connsiteY0" fmla="*/ 0 h 467362"/>
              <a:gd name="connsiteX1" fmla="*/ 1449883 w 1449883"/>
              <a:gd name="connsiteY1" fmla="*/ 0 h 467362"/>
              <a:gd name="connsiteX2" fmla="*/ 1449883 w 1449883"/>
              <a:gd name="connsiteY2" fmla="*/ 467362 h 467362"/>
              <a:gd name="connsiteX3" fmla="*/ 0 w 1449883"/>
              <a:gd name="connsiteY3" fmla="*/ 467362 h 467362"/>
              <a:gd name="connsiteX4" fmla="*/ 0 w 1449883"/>
              <a:gd name="connsiteY4" fmla="*/ 0 h 46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883" h="467362">
                <a:moveTo>
                  <a:pt x="0" y="0"/>
                </a:moveTo>
                <a:lnTo>
                  <a:pt x="1449883" y="0"/>
                </a:lnTo>
                <a:lnTo>
                  <a:pt x="1449883" y="467362"/>
                </a:lnTo>
                <a:lnTo>
                  <a:pt x="0" y="467362"/>
                </a:lnTo>
                <a:lnTo>
                  <a:pt x="0" y="0"/>
                </a:lnTo>
                <a:close/>
              </a:path>
            </a:pathLst>
          </a:custGeom>
          <a:solidFill>
            <a:schemeClr val="bg1"/>
          </a:solidFill>
          <a:ln w="12700" cap="flat" cmpd="sng" algn="ctr">
            <a:solidFill>
              <a:srgbClr val="009999"/>
            </a:solidFill>
            <a:prstDash val="solid"/>
            <a:miter lim="800000"/>
          </a:ln>
          <a:effectLst/>
        </p:spPr>
        <p:txBody>
          <a:bodyPr spcFirstLastPara="0" vert="horz" wrap="square" lIns="11430" tIns="11430" rIns="11430" bIns="1143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ES" sz="1800" b="0" i="0" u="none" strike="noStrike" kern="0" cap="none" spc="0" normalizeH="0" baseline="0" noProof="0" dirty="0">
                <a:ln>
                  <a:noFill/>
                </a:ln>
                <a:effectLst/>
                <a:uLnTx/>
                <a:uFillTx/>
                <a:latin typeface="Calibri"/>
                <a:ea typeface="+mn-ea"/>
                <a:cs typeface="+mn-cs"/>
              </a:rPr>
              <a:t>Químicos</a:t>
            </a:r>
          </a:p>
        </p:txBody>
      </p:sp>
      <p:pic>
        <p:nvPicPr>
          <p:cNvPr id="14" name="Picture 2"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5926" y="2534783"/>
            <a:ext cx="1385420" cy="1032541"/>
          </a:xfrm>
          <a:prstGeom prst="rect">
            <a:avLst/>
          </a:prstGeom>
          <a:noFill/>
          <a:ln>
            <a:solidFill>
              <a:srgbClr val="002562"/>
            </a:solidFill>
          </a:ln>
          <a:extLst>
            <a:ext uri="{909E8E84-426E-40DD-AFC4-6F175D3DCCD1}">
              <a14:hiddenFill xmlns:a14="http://schemas.microsoft.com/office/drawing/2010/main">
                <a:solidFill>
                  <a:srgbClr val="FFFFFF"/>
                </a:solidFill>
              </a14:hiddenFill>
            </a:ext>
          </a:extLst>
        </p:spPr>
      </p:pic>
      <p:sp>
        <p:nvSpPr>
          <p:cNvPr id="15" name="Forma libre: forma 17">
            <a:extLst>
              <a:ext uri="{FF2B5EF4-FFF2-40B4-BE49-F238E27FC236}">
                <a16:creationId xmlns:a16="http://schemas.microsoft.com/office/drawing/2014/main" id="{439C5C61-A4C7-4770-AC86-D2841FA2D111}"/>
              </a:ext>
            </a:extLst>
          </p:cNvPr>
          <p:cNvSpPr/>
          <p:nvPr/>
        </p:nvSpPr>
        <p:spPr>
          <a:xfrm>
            <a:off x="8520085" y="1682278"/>
            <a:ext cx="1549099" cy="536957"/>
          </a:xfrm>
          <a:custGeom>
            <a:avLst/>
            <a:gdLst>
              <a:gd name="connsiteX0" fmla="*/ 0 w 1549099"/>
              <a:gd name="connsiteY0" fmla="*/ 0 h 536957"/>
              <a:gd name="connsiteX1" fmla="*/ 1549099 w 1549099"/>
              <a:gd name="connsiteY1" fmla="*/ 0 h 536957"/>
              <a:gd name="connsiteX2" fmla="*/ 1549099 w 1549099"/>
              <a:gd name="connsiteY2" fmla="*/ 536957 h 536957"/>
              <a:gd name="connsiteX3" fmla="*/ 0 w 1549099"/>
              <a:gd name="connsiteY3" fmla="*/ 536957 h 536957"/>
              <a:gd name="connsiteX4" fmla="*/ 0 w 1549099"/>
              <a:gd name="connsiteY4" fmla="*/ 0 h 536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099" h="536957">
                <a:moveTo>
                  <a:pt x="0" y="0"/>
                </a:moveTo>
                <a:lnTo>
                  <a:pt x="1549099" y="0"/>
                </a:lnTo>
                <a:lnTo>
                  <a:pt x="1549099" y="536957"/>
                </a:lnTo>
                <a:lnTo>
                  <a:pt x="0" y="536957"/>
                </a:lnTo>
                <a:lnTo>
                  <a:pt x="0" y="0"/>
                </a:lnTo>
                <a:close/>
              </a:path>
            </a:pathLst>
          </a:custGeom>
          <a:solidFill>
            <a:schemeClr val="bg1"/>
          </a:solidFill>
          <a:ln w="12700" cap="flat" cmpd="sng" algn="ctr">
            <a:solidFill>
              <a:srgbClr val="009999"/>
            </a:solidFill>
            <a:prstDash val="solid"/>
            <a:miter lim="800000"/>
          </a:ln>
          <a:effectLst/>
        </p:spPr>
        <p:txBody>
          <a:bodyPr spcFirstLastPara="0" vert="horz" wrap="square" lIns="11430" tIns="11430" rIns="11430" bIns="1143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ES" sz="1800" b="0" i="0" u="none" strike="noStrike" kern="0" cap="none" spc="0" normalizeH="0" baseline="0" noProof="0" dirty="0">
                <a:ln>
                  <a:noFill/>
                </a:ln>
                <a:effectLst/>
                <a:uLnTx/>
                <a:uFillTx/>
                <a:latin typeface="Calibri"/>
                <a:ea typeface="+mn-ea"/>
                <a:cs typeface="+mn-cs"/>
              </a:rPr>
              <a:t>Biológicos</a:t>
            </a:r>
          </a:p>
        </p:txBody>
      </p:sp>
      <p:pic>
        <p:nvPicPr>
          <p:cNvPr id="16" name="Picture 2" descr="Resultado de imagen para riesgo biologico animad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0085" y="2501022"/>
            <a:ext cx="1499573" cy="1056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7" name="Tabla 16">
            <a:extLst>
              <a:ext uri="{FF2B5EF4-FFF2-40B4-BE49-F238E27FC236}">
                <a16:creationId xmlns:a16="http://schemas.microsoft.com/office/drawing/2014/main" id="{97C073B8-DDE5-4E0C-8FB4-9A91D2F59B4D}"/>
              </a:ext>
            </a:extLst>
          </p:cNvPr>
          <p:cNvGraphicFramePr>
            <a:graphicFrameLocks noGrp="1"/>
          </p:cNvGraphicFramePr>
          <p:nvPr>
            <p:extLst>
              <p:ext uri="{D42A27DB-BD31-4B8C-83A1-F6EECF244321}">
                <p14:modId xmlns:p14="http://schemas.microsoft.com/office/powerpoint/2010/main" val="4111956667"/>
              </p:ext>
            </p:extLst>
          </p:nvPr>
        </p:nvGraphicFramePr>
        <p:xfrm>
          <a:off x="5835941" y="3955997"/>
          <a:ext cx="1757075" cy="2011680"/>
        </p:xfrm>
        <a:graphic>
          <a:graphicData uri="http://schemas.openxmlformats.org/drawingml/2006/table">
            <a:tbl>
              <a:tblPr firstRow="1" bandRow="1"/>
              <a:tblGrid>
                <a:gridCol w="1757075">
                  <a:extLst>
                    <a:ext uri="{9D8B030D-6E8A-4147-A177-3AD203B41FA5}">
                      <a16:colId xmlns:a16="http://schemas.microsoft.com/office/drawing/2014/main" val="1931111611"/>
                    </a:ext>
                  </a:extLst>
                </a:gridCol>
              </a:tblGrid>
              <a:tr h="20116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ct val="20000"/>
                        </a:spcBef>
                        <a:spcAft>
                          <a:spcPts val="0"/>
                        </a:spcAft>
                        <a:buClr>
                          <a:schemeClr val="accent1"/>
                        </a:buClr>
                        <a:buSzPct val="80000"/>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Humos</a:t>
                      </a:r>
                    </a:p>
                    <a:p>
                      <a:pPr marL="0" marR="0" indent="0" algn="ctr" defTabSz="914400" rtl="0" eaLnBrk="1" fontAlgn="auto" latinLnBrk="0" hangingPunct="1">
                        <a:lnSpc>
                          <a:spcPct val="100000"/>
                        </a:lnSpc>
                        <a:spcBef>
                          <a:spcPct val="20000"/>
                        </a:spcBef>
                        <a:spcAft>
                          <a:spcPts val="0"/>
                        </a:spcAft>
                        <a:buClr>
                          <a:schemeClr val="accent1"/>
                        </a:buClr>
                        <a:buSzPct val="80000"/>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Vapores</a:t>
                      </a:r>
                    </a:p>
                    <a:p>
                      <a:pPr marL="0" marR="0" indent="0" algn="ctr" defTabSz="914400" rtl="0" eaLnBrk="1" fontAlgn="auto" latinLnBrk="0" hangingPunct="1">
                        <a:lnSpc>
                          <a:spcPct val="100000"/>
                        </a:lnSpc>
                        <a:spcBef>
                          <a:spcPct val="20000"/>
                        </a:spcBef>
                        <a:spcAft>
                          <a:spcPts val="0"/>
                        </a:spcAft>
                        <a:buClr>
                          <a:schemeClr val="accent1"/>
                        </a:buClr>
                        <a:buSzPct val="80000"/>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Gases</a:t>
                      </a:r>
                    </a:p>
                    <a:p>
                      <a:pPr marL="0" marR="0" indent="0" algn="ctr" defTabSz="914400" rtl="0" eaLnBrk="1" fontAlgn="auto" latinLnBrk="0" hangingPunct="1">
                        <a:lnSpc>
                          <a:spcPct val="100000"/>
                        </a:lnSpc>
                        <a:spcBef>
                          <a:spcPct val="20000"/>
                        </a:spcBef>
                        <a:spcAft>
                          <a:spcPts val="0"/>
                        </a:spcAft>
                        <a:buClr>
                          <a:schemeClr val="accent1"/>
                        </a:buClr>
                        <a:buSzPct val="80000"/>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Polvos</a:t>
                      </a:r>
                    </a:p>
                    <a:p>
                      <a:pPr marL="0" marR="0" indent="0" algn="ctr" defTabSz="914400" rtl="0" eaLnBrk="1" fontAlgn="auto" latinLnBrk="0" hangingPunct="1">
                        <a:lnSpc>
                          <a:spcPct val="100000"/>
                        </a:lnSpc>
                        <a:spcBef>
                          <a:spcPct val="20000"/>
                        </a:spcBef>
                        <a:spcAft>
                          <a:spcPts val="0"/>
                        </a:spcAft>
                        <a:buClr>
                          <a:schemeClr val="accent1"/>
                        </a:buClr>
                        <a:buSzPct val="80000"/>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Neblinas</a:t>
                      </a:r>
                      <a:endParaRPr lang="en-US" sz="2800" b="1" kern="1200" dirty="0" smtClean="0">
                        <a:solidFill>
                          <a:schemeClr val="lt1"/>
                        </a:solidFill>
                        <a:latin typeface="Calibri"/>
                        <a:ea typeface="+mn-ea"/>
                        <a:cs typeface="+mn-cs"/>
                      </a:endParaRP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DAD5"/>
                    </a:solidFill>
                  </a:tcPr>
                </a:tc>
                <a:extLst>
                  <a:ext uri="{0D108BD9-81ED-4DB2-BD59-A6C34878D82A}">
                    <a16:rowId xmlns:a16="http://schemas.microsoft.com/office/drawing/2014/main" val="4068027953"/>
                  </a:ext>
                </a:extLst>
              </a:tr>
            </a:tbl>
          </a:graphicData>
        </a:graphic>
      </p:graphicFrame>
      <p:graphicFrame>
        <p:nvGraphicFramePr>
          <p:cNvPr id="18" name="Tabla 17">
            <a:extLst>
              <a:ext uri="{FF2B5EF4-FFF2-40B4-BE49-F238E27FC236}">
                <a16:creationId xmlns:a16="http://schemas.microsoft.com/office/drawing/2014/main" id="{97C073B8-DDE5-4E0C-8FB4-9A91D2F59B4D}"/>
              </a:ext>
            </a:extLst>
          </p:cNvPr>
          <p:cNvGraphicFramePr>
            <a:graphicFrameLocks noGrp="1"/>
          </p:cNvGraphicFramePr>
          <p:nvPr>
            <p:extLst>
              <p:ext uri="{D42A27DB-BD31-4B8C-83A1-F6EECF244321}">
                <p14:modId xmlns:p14="http://schemas.microsoft.com/office/powerpoint/2010/main" val="1034808010"/>
              </p:ext>
            </p:extLst>
          </p:nvPr>
        </p:nvGraphicFramePr>
        <p:xfrm>
          <a:off x="8434650" y="3955997"/>
          <a:ext cx="1757075" cy="2011680"/>
        </p:xfrm>
        <a:graphic>
          <a:graphicData uri="http://schemas.openxmlformats.org/drawingml/2006/table">
            <a:tbl>
              <a:tblPr firstRow="1" bandRow="1"/>
              <a:tblGrid>
                <a:gridCol w="1757075">
                  <a:extLst>
                    <a:ext uri="{9D8B030D-6E8A-4147-A177-3AD203B41FA5}">
                      <a16:colId xmlns:a16="http://schemas.microsoft.com/office/drawing/2014/main" val="3520563891"/>
                    </a:ext>
                  </a:extLst>
                </a:gridCol>
              </a:tblGrid>
              <a:tr h="20116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Virus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Protozoos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Hongos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Bacterias</a:t>
                      </a:r>
                      <a:endParaRPr kumimoji="0" lang="es-PE" sz="1800" b="0" i="0" u="none" strike="noStrike" kern="1200" cap="none" normalizeH="0" baseline="0" dirty="0">
                        <a:ln>
                          <a:noFill/>
                        </a:ln>
                        <a:solidFill>
                          <a:schemeClr val="tx1"/>
                        </a:solidFill>
                        <a:effectLst/>
                        <a:latin typeface="Calibri"/>
                        <a:ea typeface="+mn-ea"/>
                        <a:cs typeface="Times" panose="02020603050405020304" pitchFamily="18" charset="0"/>
                      </a:endParaRP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DAD5"/>
                    </a:solidFill>
                  </a:tcPr>
                </a:tc>
                <a:extLst>
                  <a:ext uri="{0D108BD9-81ED-4DB2-BD59-A6C34878D82A}">
                    <a16:rowId xmlns:a16="http://schemas.microsoft.com/office/drawing/2014/main" val="4068027953"/>
                  </a:ext>
                </a:extLst>
              </a:tr>
            </a:tbl>
          </a:graphicData>
        </a:graphic>
      </p:graphicFrame>
    </p:spTree>
    <p:extLst>
      <p:ext uri="{BB962C8B-B14F-4D97-AF65-F5344CB8AC3E}">
        <p14:creationId xmlns:p14="http://schemas.microsoft.com/office/powerpoint/2010/main" val="22529830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27</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Entrega y explicación del uso del EPP para la tarea específica que realizará el trabajador </a:t>
            </a:r>
            <a:endParaRPr lang="es-ES" sz="2200" b="0" i="1" dirty="0">
              <a:solidFill>
                <a:schemeClr val="accent3"/>
              </a:solidFill>
            </a:endParaRPr>
          </a:p>
        </p:txBody>
      </p:sp>
      <p:sp>
        <p:nvSpPr>
          <p:cNvPr id="19" name="CuadroTexto 18"/>
          <p:cNvSpPr txBox="1"/>
          <p:nvPr/>
        </p:nvSpPr>
        <p:spPr>
          <a:xfrm>
            <a:off x="838200" y="1749126"/>
            <a:ext cx="5733082" cy="967957"/>
          </a:xfrm>
          <a:prstGeom prst="rect">
            <a:avLst/>
          </a:prstGeom>
          <a:noFill/>
        </p:spPr>
        <p:txBody>
          <a:bodyPr wrap="square" rtlCol="0">
            <a:spAutoFit/>
          </a:bodyPr>
          <a:lstStyle/>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¿Cuál es el EPP Básico que todo trabajador debe utilizar?</a:t>
            </a:r>
            <a:endParaRPr lang="es-MX" altLang="es-PE" sz="2000" i="1" dirty="0">
              <a:solidFill>
                <a:srgbClr val="002060"/>
              </a:solidFill>
              <a:cs typeface="Helvetica" panose="020B0604020202020204" pitchFamily="34" charset="0"/>
            </a:endParaRPr>
          </a:p>
        </p:txBody>
      </p:sp>
      <p:sp>
        <p:nvSpPr>
          <p:cNvPr id="20" name="CuadroTexto 19"/>
          <p:cNvSpPr txBox="1"/>
          <p:nvPr/>
        </p:nvSpPr>
        <p:spPr>
          <a:xfrm>
            <a:off x="838199" y="3024840"/>
            <a:ext cx="5733082" cy="958660"/>
          </a:xfrm>
          <a:prstGeom prst="rect">
            <a:avLst/>
          </a:prstGeom>
          <a:noFill/>
        </p:spPr>
        <p:txBody>
          <a:bodyPr wrap="square" rtlCol="0">
            <a:spAutoFit/>
          </a:bodyPr>
          <a:lstStyle/>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¿Cuál es el EPP específico que debe utilizar el trabajador para las tareas en el área de trabajo?</a:t>
            </a:r>
          </a:p>
        </p:txBody>
      </p:sp>
      <p:sp>
        <p:nvSpPr>
          <p:cNvPr id="22" name="CuadroTexto 21"/>
          <p:cNvSpPr txBox="1"/>
          <p:nvPr/>
        </p:nvSpPr>
        <p:spPr>
          <a:xfrm>
            <a:off x="838199" y="3983500"/>
            <a:ext cx="5733082" cy="506292"/>
          </a:xfrm>
          <a:prstGeom prst="rect">
            <a:avLst/>
          </a:prstGeom>
          <a:noFill/>
        </p:spPr>
        <p:txBody>
          <a:bodyPr wrap="square" rtlCol="0">
            <a:spAutoFit/>
          </a:bodyPr>
          <a:lstStyle/>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¿Dónde y cómo se obtiene el EPP?</a:t>
            </a:r>
          </a:p>
        </p:txBody>
      </p:sp>
      <p:sp>
        <p:nvSpPr>
          <p:cNvPr id="23" name="CuadroTexto 22"/>
          <p:cNvSpPr txBox="1"/>
          <p:nvPr/>
        </p:nvSpPr>
        <p:spPr>
          <a:xfrm>
            <a:off x="838199" y="4483512"/>
            <a:ext cx="5733082" cy="506292"/>
          </a:xfrm>
          <a:prstGeom prst="rect">
            <a:avLst/>
          </a:prstGeom>
          <a:noFill/>
        </p:spPr>
        <p:txBody>
          <a:bodyPr wrap="square" rtlCol="0">
            <a:spAutoFit/>
          </a:bodyPr>
          <a:lstStyle/>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¿Cómo se debe utilizar el EPP?</a:t>
            </a:r>
          </a:p>
        </p:txBody>
      </p:sp>
      <p:sp>
        <p:nvSpPr>
          <p:cNvPr id="24" name="Text Box 13">
            <a:extLst>
              <a:ext uri="{FF2B5EF4-FFF2-40B4-BE49-F238E27FC236}">
                <a16:creationId xmlns:a16="http://schemas.microsoft.com/office/drawing/2014/main" id="{07A131AA-68A8-478C-970B-316CF890B827}"/>
              </a:ext>
            </a:extLst>
          </p:cNvPr>
          <p:cNvSpPr txBox="1">
            <a:spLocks noChangeArrowheads="1"/>
          </p:cNvSpPr>
          <p:nvPr/>
        </p:nvSpPr>
        <p:spPr bwMode="auto">
          <a:xfrm>
            <a:off x="8384591" y="1624559"/>
            <a:ext cx="2881313" cy="835025"/>
          </a:xfrm>
          <a:prstGeom prst="rect">
            <a:avLst/>
          </a:prstGeom>
          <a:noFill/>
          <a:ln w="9525">
            <a:solidFill>
              <a:srgbClr val="0099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Casco de seguridad</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Calzado con punta de acero</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Lentes de seguridad</a:t>
            </a:r>
            <a:endParaRPr kumimoji="0" lang="en-US" altLang="es-PE" sz="1600" b="0" i="0" u="none" strike="noStrike" kern="0" cap="none" spc="0" normalizeH="0" baseline="0" noProof="0" dirty="0">
              <a:ln>
                <a:noFill/>
              </a:ln>
              <a:effectLst/>
              <a:uLnTx/>
              <a:uFillTx/>
              <a:latin typeface="Arial" panose="020B0604020202020204" pitchFamily="34" charset="0"/>
            </a:endParaRPr>
          </a:p>
        </p:txBody>
      </p:sp>
      <p:sp>
        <p:nvSpPr>
          <p:cNvPr id="25" name="Line 14">
            <a:extLst>
              <a:ext uri="{FF2B5EF4-FFF2-40B4-BE49-F238E27FC236}">
                <a16:creationId xmlns:a16="http://schemas.microsoft.com/office/drawing/2014/main" id="{5192C857-2F01-4F18-8272-E265597D7B4F}"/>
              </a:ext>
            </a:extLst>
          </p:cNvPr>
          <p:cNvSpPr>
            <a:spLocks noChangeShapeType="1"/>
          </p:cNvSpPr>
          <p:nvPr/>
        </p:nvSpPr>
        <p:spPr bwMode="auto">
          <a:xfrm>
            <a:off x="7185891" y="2042072"/>
            <a:ext cx="1032448" cy="0"/>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s-PE" dirty="0">
              <a:solidFill>
                <a:prstClr val="black"/>
              </a:solidFill>
              <a:latin typeface="Gill Sans MT" panose="020B0502020104020203"/>
            </a:endParaRPr>
          </a:p>
        </p:txBody>
      </p:sp>
      <p:sp>
        <p:nvSpPr>
          <p:cNvPr id="26" name="Rectangle 15">
            <a:extLst>
              <a:ext uri="{FF2B5EF4-FFF2-40B4-BE49-F238E27FC236}">
                <a16:creationId xmlns:a16="http://schemas.microsoft.com/office/drawing/2014/main" id="{642E4B6B-CCF4-4B65-9362-918D98F78F33}"/>
              </a:ext>
            </a:extLst>
          </p:cNvPr>
          <p:cNvSpPr>
            <a:spLocks noChangeArrowheads="1"/>
          </p:cNvSpPr>
          <p:nvPr/>
        </p:nvSpPr>
        <p:spPr bwMode="auto">
          <a:xfrm>
            <a:off x="8382203" y="2848695"/>
            <a:ext cx="2881312" cy="3293209"/>
          </a:xfrm>
          <a:prstGeom prst="rect">
            <a:avLst/>
          </a:prstGeom>
          <a:noFill/>
          <a:ln w="9525">
            <a:solidFill>
              <a:srgbClr val="0099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smtClean="0">
                <a:ln>
                  <a:noFill/>
                </a:ln>
                <a:effectLst/>
                <a:uLnTx/>
                <a:uFillTx/>
                <a:latin typeface="Arial" panose="020B0604020202020204" pitchFamily="34" charset="0"/>
              </a:rPr>
              <a:t> Respirador</a:t>
            </a:r>
            <a:endParaRPr kumimoji="0" lang="es-ES" altLang="es-PE" sz="1600" b="0" i="0" u="none" strike="noStrike" kern="0" cap="none" spc="0" normalizeH="0" baseline="0" noProof="0" dirty="0">
              <a:ln>
                <a:noFill/>
              </a:ln>
              <a:effectLst/>
              <a:uLnTx/>
              <a:uFillTx/>
              <a:latin typeface="Arial" panose="020B0604020202020204" pitchFamily="34" charset="0"/>
            </a:endParaRP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smtClean="0">
                <a:ln>
                  <a:noFill/>
                </a:ln>
                <a:effectLst/>
                <a:uLnTx/>
                <a:uFillTx/>
                <a:latin typeface="Arial" panose="020B0604020202020204" pitchFamily="34" charset="0"/>
              </a:rPr>
              <a:t> Guantes</a:t>
            </a:r>
            <a:endParaRPr kumimoji="0" lang="es-ES" altLang="es-PE" sz="1600" b="0" i="0" u="none" strike="noStrike" kern="0" cap="none" spc="0" normalizeH="0" baseline="0" noProof="0" dirty="0">
              <a:ln>
                <a:noFill/>
              </a:ln>
              <a:effectLst/>
              <a:uLnTx/>
              <a:uFillTx/>
              <a:latin typeface="Arial" panose="020B0604020202020204" pitchFamily="34" charset="0"/>
            </a:endParaRP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smtClean="0">
                <a:ln>
                  <a:noFill/>
                </a:ln>
                <a:effectLst/>
                <a:uLnTx/>
                <a:uFillTx/>
                <a:latin typeface="Arial" panose="020B0604020202020204" pitchFamily="34" charset="0"/>
              </a:rPr>
              <a:t> Tapones/Orejeras</a:t>
            </a:r>
            <a:endParaRPr kumimoji="0" lang="es-ES" altLang="es-PE" sz="1600" b="0" i="0" u="none" strike="noStrike" kern="0" cap="none" spc="0" normalizeH="0" baseline="0" noProof="0" dirty="0">
              <a:ln>
                <a:noFill/>
              </a:ln>
              <a:effectLst/>
              <a:uLnTx/>
              <a:uFillTx/>
              <a:latin typeface="Arial" panose="020B0604020202020204" pitchFamily="34" charset="0"/>
            </a:endParaRP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 </a:t>
            </a:r>
            <a:r>
              <a:rPr kumimoji="0" lang="es-ES" altLang="es-PE" sz="1600" b="0" i="0" u="none" strike="noStrike" kern="0" cap="none" spc="0" normalizeH="0" baseline="0" noProof="0" dirty="0" smtClean="0">
                <a:ln>
                  <a:noFill/>
                </a:ln>
                <a:effectLst/>
                <a:uLnTx/>
                <a:uFillTx/>
                <a:latin typeface="Arial" panose="020B0604020202020204" pitchFamily="34" charset="0"/>
              </a:rPr>
              <a:t>Trajes químico</a:t>
            </a:r>
            <a:endParaRPr kumimoji="0" lang="es-ES" altLang="es-PE" sz="1600" b="0" i="0" u="none" strike="noStrike" kern="0" cap="none" spc="0" normalizeH="0" baseline="0" noProof="0" dirty="0">
              <a:ln>
                <a:noFill/>
              </a:ln>
              <a:effectLst/>
              <a:uLnTx/>
              <a:uFillTx/>
              <a:latin typeface="Arial" panose="020B0604020202020204" pitchFamily="34" charset="0"/>
            </a:endParaRP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smtClean="0">
                <a:ln>
                  <a:noFill/>
                </a:ln>
                <a:effectLst/>
                <a:uLnTx/>
                <a:uFillTx/>
                <a:latin typeface="Arial" panose="020B0604020202020204" pitchFamily="34" charset="0"/>
              </a:rPr>
              <a:t> Arnés </a:t>
            </a:r>
            <a:r>
              <a:rPr kumimoji="0" lang="es-ES" altLang="es-PE" sz="1600" b="0" i="0" u="none" strike="noStrike" kern="0" cap="none" spc="0" normalizeH="0" baseline="0" noProof="0" dirty="0">
                <a:ln>
                  <a:noFill/>
                </a:ln>
                <a:effectLst/>
                <a:uLnTx/>
                <a:uFillTx/>
                <a:latin typeface="Arial" panose="020B0604020202020204" pitchFamily="34" charset="0"/>
              </a:rPr>
              <a:t>de </a:t>
            </a:r>
            <a:r>
              <a:rPr kumimoji="0" lang="es-ES" altLang="es-PE" sz="1600" b="0" i="0" u="none" strike="noStrike" kern="0" cap="none" spc="0" normalizeH="0" baseline="0" noProof="0" dirty="0" smtClean="0">
                <a:ln>
                  <a:noFill/>
                </a:ln>
                <a:effectLst/>
                <a:uLnTx/>
                <a:uFillTx/>
                <a:latin typeface="Arial" panose="020B0604020202020204" pitchFamily="34" charset="0"/>
              </a:rPr>
              <a:t>seguridad</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 </a:t>
            </a:r>
            <a:r>
              <a:rPr kumimoji="0" lang="es-ES" altLang="es-PE" sz="1600" b="0" i="0" u="none" strike="noStrike" kern="0" cap="none" spc="0" normalizeH="0" baseline="0" noProof="0" dirty="0" smtClean="0">
                <a:ln>
                  <a:noFill/>
                </a:ln>
                <a:effectLst/>
                <a:uLnTx/>
                <a:uFillTx/>
                <a:latin typeface="Arial" panose="020B0604020202020204" pitchFamily="34" charset="0"/>
              </a:rPr>
              <a:t>Careta de soldar</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 </a:t>
            </a:r>
            <a:r>
              <a:rPr kumimoji="0" lang="es-ES" altLang="es-PE" sz="1600" b="0" i="0" u="none" strike="noStrike" kern="0" cap="none" spc="0" normalizeH="0" baseline="0" noProof="0" dirty="0" smtClean="0">
                <a:ln>
                  <a:noFill/>
                </a:ln>
                <a:effectLst/>
                <a:uLnTx/>
                <a:uFillTx/>
                <a:latin typeface="Arial" panose="020B0604020202020204" pitchFamily="34" charset="0"/>
              </a:rPr>
              <a:t>Líneas de anclaje</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 </a:t>
            </a:r>
            <a:r>
              <a:rPr kumimoji="0" lang="es-ES" altLang="es-PE" sz="1600" b="0" i="0" u="none" strike="noStrike" kern="0" cap="none" spc="0" normalizeH="0" baseline="0" noProof="0" dirty="0" smtClean="0">
                <a:ln>
                  <a:noFill/>
                </a:ln>
                <a:effectLst/>
                <a:uLnTx/>
                <a:uFillTx/>
                <a:latin typeface="Arial" panose="020B0604020202020204" pitchFamily="34" charset="0"/>
              </a:rPr>
              <a:t>Tyvek</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 </a:t>
            </a:r>
            <a:r>
              <a:rPr kumimoji="0" lang="es-ES" altLang="es-PE" sz="1600" b="0" i="0" u="none" strike="noStrike" kern="0" cap="none" spc="0" normalizeH="0" baseline="0" noProof="0" dirty="0" smtClean="0">
                <a:ln>
                  <a:noFill/>
                </a:ln>
                <a:effectLst/>
                <a:uLnTx/>
                <a:uFillTx/>
                <a:latin typeface="Arial" panose="020B0604020202020204" pitchFamily="34" charset="0"/>
              </a:rPr>
              <a:t>Escarpines</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smtClean="0">
                <a:ln>
                  <a:noFill/>
                </a:ln>
                <a:effectLst/>
                <a:uLnTx/>
                <a:uFillTx/>
                <a:latin typeface="Arial" panose="020B0604020202020204" pitchFamily="34" charset="0"/>
              </a:rPr>
              <a:t>Careta de esmerilar</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smtClean="0">
                <a:ln>
                  <a:noFill/>
                </a:ln>
                <a:effectLst/>
                <a:uLnTx/>
                <a:uFillTx/>
                <a:latin typeface="Arial" panose="020B0604020202020204" pitchFamily="34" charset="0"/>
              </a:rPr>
              <a:t>Ropa de cuero cromada</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 </a:t>
            </a:r>
            <a:r>
              <a:rPr kumimoji="0" lang="es-ES" altLang="es-PE" sz="1600" b="0" i="0" u="none" strike="noStrike" kern="0" cap="none" spc="0" normalizeH="0" baseline="0" noProof="0" dirty="0" smtClean="0">
                <a:ln>
                  <a:noFill/>
                </a:ln>
                <a:effectLst/>
                <a:uLnTx/>
                <a:uFillTx/>
                <a:latin typeface="Arial" panose="020B0604020202020204" pitchFamily="34" charset="0"/>
              </a:rPr>
              <a:t>Correas anti trauma</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smtClean="0">
                <a:ln>
                  <a:noFill/>
                </a:ln>
                <a:effectLst/>
                <a:uLnTx/>
                <a:uFillTx/>
                <a:latin typeface="Arial" panose="020B0604020202020204" pitchFamily="34" charset="0"/>
              </a:rPr>
              <a:t> Etc.</a:t>
            </a:r>
            <a:endParaRPr kumimoji="0" lang="es-ES" altLang="es-PE" sz="1600" b="0" i="0" u="none" strike="noStrike" kern="0" cap="none" spc="0" normalizeH="0" baseline="0" noProof="0" dirty="0">
              <a:ln>
                <a:noFill/>
              </a:ln>
              <a:effectLst/>
              <a:uLnTx/>
              <a:uFillTx/>
              <a:latin typeface="Arial" panose="020B0604020202020204" pitchFamily="34" charset="0"/>
            </a:endParaRPr>
          </a:p>
        </p:txBody>
      </p:sp>
      <p:sp>
        <p:nvSpPr>
          <p:cNvPr id="27" name="Line 16">
            <a:extLst>
              <a:ext uri="{FF2B5EF4-FFF2-40B4-BE49-F238E27FC236}">
                <a16:creationId xmlns:a16="http://schemas.microsoft.com/office/drawing/2014/main" id="{C99D4AAB-2DEE-4508-8DD7-D20CA38F1CBC}"/>
              </a:ext>
            </a:extLst>
          </p:cNvPr>
          <p:cNvSpPr>
            <a:spLocks noChangeShapeType="1"/>
          </p:cNvSpPr>
          <p:nvPr/>
        </p:nvSpPr>
        <p:spPr bwMode="auto">
          <a:xfrm>
            <a:off x="7185891" y="3544897"/>
            <a:ext cx="1032448" cy="0"/>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s-PE" dirty="0">
              <a:solidFill>
                <a:prstClr val="black"/>
              </a:solidFill>
              <a:latin typeface="Gill Sans MT" panose="020B0502020104020203"/>
            </a:endParaRPr>
          </a:p>
        </p:txBody>
      </p:sp>
    </p:spTree>
    <p:extLst>
      <p:ext uri="{BB962C8B-B14F-4D97-AF65-F5344CB8AC3E}">
        <p14:creationId xmlns:p14="http://schemas.microsoft.com/office/powerpoint/2010/main" val="8631796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28</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Respuesta a Emergencias en el Área de Trabajo</a:t>
            </a:r>
            <a:endParaRPr lang="es-ES" sz="2200" b="0" i="1" dirty="0">
              <a:solidFill>
                <a:schemeClr val="accent3"/>
              </a:solidFill>
            </a:endParaRPr>
          </a:p>
        </p:txBody>
      </p:sp>
      <p:sp>
        <p:nvSpPr>
          <p:cNvPr id="15" name="CuadroTexto 14"/>
          <p:cNvSpPr txBox="1"/>
          <p:nvPr/>
        </p:nvSpPr>
        <p:spPr>
          <a:xfrm>
            <a:off x="838199" y="1183909"/>
            <a:ext cx="10863020" cy="506292"/>
          </a:xfrm>
          <a:prstGeom prst="rect">
            <a:avLst/>
          </a:prstGeom>
          <a:noFill/>
        </p:spPr>
        <p:txBody>
          <a:bodyPr wrap="square" rtlCol="0">
            <a:spAutoFit/>
          </a:bodyPr>
          <a:lstStyle/>
          <a:p>
            <a:pPr algn="just">
              <a:lnSpc>
                <a:spcPct val="150000"/>
              </a:lnSpc>
              <a:spcBef>
                <a:spcPct val="0"/>
              </a:spcBef>
              <a:spcAft>
                <a:spcPct val="0"/>
              </a:spcAft>
            </a:pPr>
            <a:r>
              <a:rPr lang="es-MX" altLang="es-PE" sz="2000" dirty="0" smtClean="0">
                <a:cs typeface="Helvetica" panose="020B0604020202020204" pitchFamily="34" charset="0"/>
              </a:rPr>
              <a:t>Difundir los siguientes procedimientos de acuerdo al área de trabajo:</a:t>
            </a:r>
            <a:endParaRPr lang="es-MX" altLang="es-PE" sz="2000" dirty="0">
              <a:cs typeface="Helvetica" panose="020B0604020202020204" pitchFamily="34" charset="0"/>
            </a:endParaRPr>
          </a:p>
        </p:txBody>
      </p:sp>
      <p:graphicFrame>
        <p:nvGraphicFramePr>
          <p:cNvPr id="16" name="Tabla 15"/>
          <p:cNvGraphicFramePr>
            <a:graphicFrameLocks noGrp="1"/>
          </p:cNvGraphicFramePr>
          <p:nvPr>
            <p:extLst>
              <p:ext uri="{D42A27DB-BD31-4B8C-83A1-F6EECF244321}">
                <p14:modId xmlns:p14="http://schemas.microsoft.com/office/powerpoint/2010/main" val="643595930"/>
              </p:ext>
            </p:extLst>
          </p:nvPr>
        </p:nvGraphicFramePr>
        <p:xfrm>
          <a:off x="838200" y="1730036"/>
          <a:ext cx="8136905" cy="4604951"/>
        </p:xfrm>
        <a:graphic>
          <a:graphicData uri="http://schemas.openxmlformats.org/drawingml/2006/table">
            <a:tbl>
              <a:tblPr/>
              <a:tblGrid>
                <a:gridCol w="368186">
                  <a:extLst>
                    <a:ext uri="{9D8B030D-6E8A-4147-A177-3AD203B41FA5}">
                      <a16:colId xmlns:a16="http://schemas.microsoft.com/office/drawing/2014/main" val="1508065946"/>
                    </a:ext>
                  </a:extLst>
                </a:gridCol>
                <a:gridCol w="6320522">
                  <a:extLst>
                    <a:ext uri="{9D8B030D-6E8A-4147-A177-3AD203B41FA5}">
                      <a16:colId xmlns:a16="http://schemas.microsoft.com/office/drawing/2014/main" val="3893933515"/>
                    </a:ext>
                  </a:extLst>
                </a:gridCol>
                <a:gridCol w="1448197">
                  <a:extLst>
                    <a:ext uri="{9D8B030D-6E8A-4147-A177-3AD203B41FA5}">
                      <a16:colId xmlns:a16="http://schemas.microsoft.com/office/drawing/2014/main" val="2575340810"/>
                    </a:ext>
                  </a:extLst>
                </a:gridCol>
              </a:tblGrid>
              <a:tr h="372041">
                <a:tc gridSpan="3">
                  <a:txBody>
                    <a:bodyPr/>
                    <a:lstStyle/>
                    <a:p>
                      <a:pPr algn="ctr" fontAlgn="ctr"/>
                      <a:r>
                        <a:rPr lang="es-ES" sz="1200" b="1" i="0" u="none" strike="noStrike" dirty="0">
                          <a:effectLst/>
                          <a:latin typeface="+mn-lt"/>
                        </a:rPr>
                        <a:t>Capacitación en los Procedimientos Específicos para Respuesta a Emergencias en el área de trabajo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31968659"/>
                  </a:ext>
                </a:extLst>
              </a:tr>
              <a:tr h="186021">
                <a:tc>
                  <a:txBody>
                    <a:bodyPr/>
                    <a:lstStyle/>
                    <a:p>
                      <a:pPr algn="ctr" fontAlgn="ctr"/>
                      <a:r>
                        <a:rPr lang="en-US" sz="1000" b="1" i="0" u="none" strike="noStrike" dirty="0">
                          <a:effectLst/>
                          <a:latin typeface="+mn-lt"/>
                        </a:rPr>
                        <a:t>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1" i="0" u="none" strike="noStrike" dirty="0">
                          <a:effectLst/>
                          <a:latin typeface="+mn-lt"/>
                        </a:rPr>
                        <a:t>PROCEDIMIENTO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1" i="0" u="none" strike="noStrike" dirty="0">
                          <a:effectLst/>
                          <a:latin typeface="+mn-lt"/>
                        </a:rPr>
                        <a:t>CÓDIGO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294490294"/>
                  </a:ext>
                </a:extLst>
              </a:tr>
              <a:tr h="186021">
                <a:tc>
                  <a:txBody>
                    <a:bodyPr/>
                    <a:lstStyle/>
                    <a:p>
                      <a:pPr algn="ctr" fontAlgn="ctr"/>
                      <a:r>
                        <a:rPr lang="en-US" sz="1000" b="0" i="0" u="none" strike="noStrike" dirty="0">
                          <a:effectLst/>
                          <a:latin typeface="+mn-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Preparación y Respuesta a Emergencias</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n-US" sz="1200" b="0" i="0" u="none" strike="noStrike" dirty="0">
                          <a:effectLst/>
                          <a:latin typeface="+mn-lt"/>
                        </a:rPr>
                        <a:t>SSYMA-P03.09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155493398"/>
                  </a:ext>
                </a:extLst>
              </a:tr>
              <a:tr h="186021">
                <a:tc>
                  <a:txBody>
                    <a:bodyPr/>
                    <a:lstStyle/>
                    <a:p>
                      <a:pPr algn="ctr" fontAlgn="ctr"/>
                      <a:r>
                        <a:rPr lang="en-US" sz="1000" b="0" i="0" u="none" strike="noStrike" dirty="0">
                          <a:effectLst/>
                          <a:latin typeface="+mn-lt"/>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 de Evacuación ante alerta Geotécnica o Sismo en el área de Operaciones Mina</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n-US" sz="1200" b="0" i="0" u="none" strike="noStrike" dirty="0">
                          <a:effectLst/>
                          <a:latin typeface="+mn-lt"/>
                        </a:rPr>
                        <a:t>MIN-P-007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4053610147"/>
                  </a:ext>
                </a:extLst>
              </a:tr>
              <a:tr h="186021">
                <a:tc>
                  <a:txBody>
                    <a:bodyPr/>
                    <a:lstStyle/>
                    <a:p>
                      <a:pPr algn="ctr" fontAlgn="ctr"/>
                      <a:r>
                        <a:rPr lang="en-US" sz="1000" b="0" i="0" u="none" strike="noStrike" dirty="0">
                          <a:effectLst/>
                          <a:latin typeface="+mn-lt"/>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 de Respuesta a Emergencias 2012 - Salaverry</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n-US" sz="1200" b="0" i="0" u="none" strike="noStrike" dirty="0">
                          <a:effectLst/>
                          <a:latin typeface="+mn-lt"/>
                        </a:rPr>
                        <a:t>SSYMA-PR03.11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247859593"/>
                  </a:ext>
                </a:extLst>
              </a:tr>
              <a:tr h="186021">
                <a:tc>
                  <a:txBody>
                    <a:bodyPr/>
                    <a:lstStyle/>
                    <a:p>
                      <a:pPr algn="ctr" fontAlgn="ctr"/>
                      <a:r>
                        <a:rPr lang="en-US" sz="1000" b="0" i="0" u="none" strike="noStrike" dirty="0">
                          <a:effectLst/>
                          <a:latin typeface="+mn-lt"/>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Evacuación ante sismo en Presa de Relaves</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n-US" sz="1200" b="0" i="0" u="none" strike="noStrike" dirty="0">
                          <a:effectLst/>
                          <a:latin typeface="+mn-lt"/>
                        </a:rPr>
                        <a:t>POP-P03 01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184838473"/>
                  </a:ext>
                </a:extLst>
              </a:tr>
              <a:tr h="186021">
                <a:tc>
                  <a:txBody>
                    <a:bodyPr/>
                    <a:lstStyle/>
                    <a:p>
                      <a:pPr algn="ctr" fontAlgn="ctr"/>
                      <a:r>
                        <a:rPr lang="en-US" sz="1000" b="0" i="0" u="none" strike="noStrike" dirty="0">
                          <a:effectLst/>
                          <a:latin typeface="+mn-lt"/>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PLANO DE UBICACIÓN DE ZONAS SEGURAS A</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200" b="0" i="0" u="none" strike="noStrike" dirty="0">
                          <a:effectLst/>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3425122512"/>
                  </a:ext>
                </a:extLst>
              </a:tr>
              <a:tr h="186021">
                <a:tc>
                  <a:txBody>
                    <a:bodyPr/>
                    <a:lstStyle/>
                    <a:p>
                      <a:pPr algn="ctr" fontAlgn="ctr"/>
                      <a:r>
                        <a:rPr lang="en-US" sz="1000" b="0" i="0" u="none" strike="noStrike" dirty="0">
                          <a:effectLst/>
                          <a:latin typeface="+mn-lt"/>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PLANO DE UBICACIÓN DE ZONAS SEGURAS B</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200" b="0" i="0" u="none" strike="noStrike" dirty="0">
                          <a:effectLst/>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245523176"/>
                  </a:ext>
                </a:extLst>
              </a:tr>
              <a:tr h="186021">
                <a:tc>
                  <a:txBody>
                    <a:bodyPr/>
                    <a:lstStyle/>
                    <a:p>
                      <a:pPr algn="ctr" fontAlgn="ctr"/>
                      <a:r>
                        <a:rPr lang="en-US" sz="1000" b="0" i="0" u="none" strike="noStrike" dirty="0">
                          <a:effectLst/>
                          <a:latin typeface="+mn-lt"/>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PLANO DE UBICACIÓN DE ZONAS SEGURAS C</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200" b="0" i="0" u="none" strike="noStrike" dirty="0">
                          <a:effectLst/>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72924281"/>
                  </a:ext>
                </a:extLst>
              </a:tr>
              <a:tr h="186021">
                <a:tc>
                  <a:txBody>
                    <a:bodyPr/>
                    <a:lstStyle/>
                    <a:p>
                      <a:pPr algn="ctr" fontAlgn="ctr"/>
                      <a:r>
                        <a:rPr lang="en-US" sz="1000" b="0" i="0" u="none" strike="noStrike" dirty="0">
                          <a:effectLst/>
                          <a:latin typeface="+mn-lt"/>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PLANO DE UBICACIÓN DE ZONAS SEGURAS D</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200" b="0" i="0" u="none" strike="noStrike" dirty="0">
                          <a:effectLst/>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48156778"/>
                  </a:ext>
                </a:extLst>
              </a:tr>
              <a:tr h="186021">
                <a:tc>
                  <a:txBody>
                    <a:bodyPr/>
                    <a:lstStyle/>
                    <a:p>
                      <a:pPr algn="ctr" fontAlgn="ctr"/>
                      <a:r>
                        <a:rPr lang="en-US" sz="1000" b="0" i="0" u="none" strike="noStrike" dirty="0">
                          <a:effectLst/>
                          <a:latin typeface="+mn-lt"/>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PLANO DE UBICACIÓN DE ZONAS SEGURAS E</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200" b="0" i="0" u="none" strike="noStrike" dirty="0">
                          <a:effectLst/>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79452925"/>
                  </a:ext>
                </a:extLst>
              </a:tr>
              <a:tr h="186021">
                <a:tc>
                  <a:txBody>
                    <a:bodyPr/>
                    <a:lstStyle/>
                    <a:p>
                      <a:pPr algn="ctr" fontAlgn="ctr"/>
                      <a:r>
                        <a:rPr lang="en-US" sz="1000" b="0" i="0" u="none" strike="noStrike" dirty="0">
                          <a:effectLst/>
                          <a:latin typeface="+mn-lt"/>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 de Respuesta a Emergencias Cerro Corona</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SSYMA-PR03.09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977552144"/>
                  </a:ext>
                </a:extLst>
              </a:tr>
              <a:tr h="186021">
                <a:tc>
                  <a:txBody>
                    <a:bodyPr/>
                    <a:lstStyle/>
                    <a:p>
                      <a:pPr algn="ctr" fontAlgn="ctr"/>
                      <a:r>
                        <a:rPr lang="en-US" sz="1000" b="0" i="0" u="none" strike="noStrike" dirty="0">
                          <a:effectLst/>
                          <a:latin typeface="+mn-lt"/>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 de Respuesta a Emergencias Manipulación Almacenamiento Manejo Cianuro V6</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SSYMA-PR03.10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134942254"/>
                  </a:ext>
                </a:extLst>
              </a:tr>
              <a:tr h="186021">
                <a:tc>
                  <a:txBody>
                    <a:bodyPr/>
                    <a:lstStyle/>
                    <a:p>
                      <a:pPr algn="ctr" fontAlgn="ctr"/>
                      <a:r>
                        <a:rPr lang="en-US" sz="1000" b="0" i="0" u="none" strike="noStrike" dirty="0">
                          <a:effectLst/>
                          <a:latin typeface="+mn-lt"/>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 de contingencias hidrocarburos</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SSYMA-PR03.12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862336223"/>
                  </a:ext>
                </a:extLst>
              </a:tr>
              <a:tr h="186021">
                <a:tc>
                  <a:txBody>
                    <a:bodyPr/>
                    <a:lstStyle/>
                    <a:p>
                      <a:pPr algn="ctr" fontAlgn="ctr"/>
                      <a:r>
                        <a:rPr lang="en-US" sz="1000" b="0" i="0" u="none" strike="noStrike" dirty="0">
                          <a:effectLst/>
                          <a:latin typeface="+mn-lt"/>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Teléfonos de emergencias y directorios de contactos</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373855305"/>
                  </a:ext>
                </a:extLst>
              </a:tr>
              <a:tr h="186021">
                <a:tc>
                  <a:txBody>
                    <a:bodyPr/>
                    <a:lstStyle/>
                    <a:p>
                      <a:pPr algn="ctr" fontAlgn="ctr"/>
                      <a:r>
                        <a:rPr lang="en-US" sz="1000" b="0" i="0" u="none" strike="noStrike" dirty="0">
                          <a:effectLst/>
                          <a:latin typeface="+mn-lt"/>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Comunicaciones de Emergencias por Niveles</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SSYMA-D03.05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826081067"/>
                  </a:ext>
                </a:extLst>
              </a:tr>
              <a:tr h="186021">
                <a:tc>
                  <a:txBody>
                    <a:bodyPr/>
                    <a:lstStyle/>
                    <a:p>
                      <a:pPr algn="ctr" fontAlgn="ctr"/>
                      <a:r>
                        <a:rPr lang="en-US" sz="1000" b="0" i="0" u="none" strike="noStrike" dirty="0">
                          <a:effectLst/>
                          <a:latin typeface="+mn-lt"/>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Equipamiento de emergencia</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SSYMA-D03.06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515539013"/>
                  </a:ext>
                </a:extLst>
              </a:tr>
              <a:tr h="186021">
                <a:tc>
                  <a:txBody>
                    <a:bodyPr/>
                    <a:lstStyle/>
                    <a:p>
                      <a:pPr algn="ctr" fontAlgn="ctr"/>
                      <a:r>
                        <a:rPr lang="en-US" sz="1000" b="0" i="0" u="none" strike="noStrike" dirty="0">
                          <a:effectLst/>
                          <a:latin typeface="+mn-lt"/>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Protocolo de Respuesta a Emergencias para Hidrocarburos</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SSYMA-D03.07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3548558833"/>
                  </a:ext>
                </a:extLst>
              </a:tr>
              <a:tr h="186021">
                <a:tc>
                  <a:txBody>
                    <a:bodyPr/>
                    <a:lstStyle/>
                    <a:p>
                      <a:pPr algn="ctr" fontAlgn="ctr"/>
                      <a:r>
                        <a:rPr lang="en-US" sz="1000" b="0" i="0" u="none" strike="noStrike" dirty="0">
                          <a:effectLst/>
                          <a:latin typeface="+mn-lt"/>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Protocolo de Respuesta a Emergencias por Área</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3301319838"/>
                  </a:ext>
                </a:extLst>
              </a:tr>
              <a:tr h="186021">
                <a:tc>
                  <a:txBody>
                    <a:bodyPr/>
                    <a:lstStyle/>
                    <a:p>
                      <a:pPr algn="ctr" fontAlgn="ctr"/>
                      <a:r>
                        <a:rPr lang="en-US" sz="1000" b="0" i="0" u="none" strike="noStrike" dirty="0">
                          <a:effectLst/>
                          <a:latin typeface="+mn-lt"/>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Planes de Contingencia y Cronograma de Simulacros</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SSYMA-D03.13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614673023"/>
                  </a:ext>
                </a:extLst>
              </a:tr>
              <a:tr h="186021">
                <a:tc>
                  <a:txBody>
                    <a:bodyPr/>
                    <a:lstStyle/>
                    <a:p>
                      <a:pPr algn="ctr" fontAlgn="ctr"/>
                      <a:r>
                        <a:rPr lang="en-US" sz="1000" b="0" i="0" u="none" strike="noStrike" dirty="0">
                          <a:effectLst/>
                          <a:latin typeface="+mn-lt"/>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Hojas de Ruta de Transporte de Concentrado</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31853525"/>
                  </a:ext>
                </a:extLst>
              </a:tr>
              <a:tr h="0">
                <a:tc>
                  <a:txBody>
                    <a:bodyPr/>
                    <a:lstStyle/>
                    <a:p>
                      <a:pPr algn="ctr" fontAlgn="ctr"/>
                      <a:r>
                        <a:rPr lang="en-US" sz="1000" b="0" i="0" u="none" strike="noStrike" dirty="0">
                          <a:effectLst/>
                          <a:latin typeface="+mn-lt"/>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Lista de Documentos Relacionados al PRE</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916594330"/>
                  </a:ext>
                </a:extLst>
              </a:tr>
              <a:tr h="186021">
                <a:tc>
                  <a:txBody>
                    <a:bodyPr/>
                    <a:lstStyle/>
                    <a:p>
                      <a:pPr algn="ctr" fontAlgn="ctr"/>
                      <a:r>
                        <a:rPr lang="en-US" sz="1000" b="0" i="0" u="none" strike="noStrike" dirty="0">
                          <a:effectLst/>
                          <a:latin typeface="+mn-lt"/>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Protocolo de Respuesta a Emergencias Manipulación Almacenamiento Manejo Cianuro</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3007723777"/>
                  </a:ext>
                </a:extLst>
              </a:tr>
            </a:tbl>
          </a:graphicData>
        </a:graphic>
      </p:graphicFrame>
    </p:spTree>
    <p:extLst>
      <p:ext uri="{BB962C8B-B14F-4D97-AF65-F5344CB8AC3E}">
        <p14:creationId xmlns:p14="http://schemas.microsoft.com/office/powerpoint/2010/main" val="37554115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29</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993582"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Reporte de Incidentes al Centro de Control y Comunicaciones / Reporte al Supervisor Inmediato</a:t>
            </a:r>
            <a:endParaRPr lang="es-ES" sz="2200" b="0" i="1" dirty="0">
              <a:solidFill>
                <a:schemeClr val="accent3"/>
              </a:solidFill>
            </a:endParaRPr>
          </a:p>
        </p:txBody>
      </p:sp>
      <p:sp>
        <p:nvSpPr>
          <p:cNvPr id="8" name="CuadroTexto 7"/>
          <p:cNvSpPr txBox="1"/>
          <p:nvPr/>
        </p:nvSpPr>
        <p:spPr>
          <a:xfrm>
            <a:off x="838200" y="1361669"/>
            <a:ext cx="5733082" cy="1938992"/>
          </a:xfrm>
          <a:prstGeom prst="rect">
            <a:avLst/>
          </a:prstGeom>
          <a:noFill/>
        </p:spPr>
        <p:txBody>
          <a:bodyPr wrap="square" rtlCol="0">
            <a:spAutoFit/>
          </a:bodyPr>
          <a:lstStyle/>
          <a:p>
            <a:pPr algn="just">
              <a:lnSpc>
                <a:spcPct val="150000"/>
              </a:lnSpc>
              <a:spcBef>
                <a:spcPct val="0"/>
              </a:spcBef>
              <a:spcAft>
                <a:spcPct val="0"/>
              </a:spcAft>
            </a:pPr>
            <a:r>
              <a:rPr lang="es-MX" altLang="es-PE" sz="2000" b="1" dirty="0" smtClean="0">
                <a:cs typeface="Helvetica" panose="020B0604020202020204" pitchFamily="34" charset="0"/>
              </a:rPr>
              <a:t>¿Por qué debemos reportar los incidentes?</a:t>
            </a:r>
          </a:p>
          <a:p>
            <a:pPr algn="just">
              <a:lnSpc>
                <a:spcPct val="150000"/>
              </a:lnSpc>
              <a:spcBef>
                <a:spcPct val="0"/>
              </a:spcBef>
              <a:spcAft>
                <a:spcPct val="0"/>
              </a:spcAft>
            </a:pPr>
            <a:r>
              <a:rPr lang="es-MX" altLang="es-PE" sz="2000" dirty="0" smtClean="0">
                <a:cs typeface="Helvetica" panose="020B0604020202020204" pitchFamily="34" charset="0"/>
              </a:rPr>
              <a:t>La investigación de los incidentes tiene por finalidad identificar las causas que los originaron y de esta manera prevenir que sucedan nuevamente.</a:t>
            </a:r>
          </a:p>
        </p:txBody>
      </p:sp>
      <p:pic>
        <p:nvPicPr>
          <p:cNvPr id="9" name="Picture 2" descr="C:\Users\prodriguezp\AppData\Local\Microsoft\Windows\Temporary Internet Files\Content.Outlook\5K6XWIIZ\PHOTO-2019-01-31-09-15-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6712" y="1605063"/>
            <a:ext cx="4625070" cy="3966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2245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Compartir de Seguridad</a:t>
            </a:r>
            <a:endParaRPr lang="es-ES" dirty="0"/>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19250" r="19250"/>
          <a:stretch/>
        </p:blipFill>
        <p:spPr>
          <a:xfrm>
            <a:off x="3041858" y="1300712"/>
            <a:ext cx="6110468" cy="4582851"/>
          </a:xfrm>
          <a:prstGeom prst="rect">
            <a:avLst/>
          </a:prstGeom>
        </p:spPr>
      </p:pic>
    </p:spTree>
    <p:extLst>
      <p:ext uri="{BB962C8B-B14F-4D97-AF65-F5344CB8AC3E}">
        <p14:creationId xmlns:p14="http://schemas.microsoft.com/office/powerpoint/2010/main" val="32091392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30</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pic>
        <p:nvPicPr>
          <p:cNvPr id="10" name="Imagen 9"/>
          <p:cNvPicPr>
            <a:picLocks noChangeAspect="1"/>
          </p:cNvPicPr>
          <p:nvPr/>
        </p:nvPicPr>
        <p:blipFill rotWithShape="1">
          <a:blip r:embed="rId3"/>
          <a:srcRect l="49014"/>
          <a:stretch/>
        </p:blipFill>
        <p:spPr>
          <a:xfrm>
            <a:off x="6088160" y="1538435"/>
            <a:ext cx="3724146" cy="4568400"/>
          </a:xfrm>
          <a:prstGeom prst="rect">
            <a:avLst/>
          </a:prstGeom>
        </p:spPr>
      </p:pic>
      <p:pic>
        <p:nvPicPr>
          <p:cNvPr id="11" name="Imagen 10"/>
          <p:cNvPicPr>
            <a:picLocks noChangeAspect="1"/>
          </p:cNvPicPr>
          <p:nvPr/>
        </p:nvPicPr>
        <p:blipFill rotWithShape="1">
          <a:blip r:embed="rId4" cstate="print">
            <a:extLst>
              <a:ext uri="{28A0092B-C50C-407E-A947-70E740481C1C}">
                <a14:useLocalDpi xmlns:a14="http://schemas.microsoft.com/office/drawing/2010/main" val="0"/>
              </a:ext>
            </a:extLst>
          </a:blip>
          <a:srcRect l="26559" t="12048" r="38855" b="56433"/>
          <a:stretch/>
        </p:blipFill>
        <p:spPr>
          <a:xfrm rot="-60000">
            <a:off x="2271484" y="1518073"/>
            <a:ext cx="3897987" cy="4622267"/>
          </a:xfrm>
          <a:prstGeom prst="rect">
            <a:avLst/>
          </a:prstGeom>
        </p:spPr>
      </p:pic>
      <p:sp>
        <p:nvSpPr>
          <p:cNvPr id="8" name="Title 1">
            <a:extLst>
              <a:ext uri="{FF2B5EF4-FFF2-40B4-BE49-F238E27FC236}">
                <a16:creationId xmlns:a16="http://schemas.microsoft.com/office/drawing/2014/main" id="{CB190801-936E-5B41-9D52-413CDB383B9D}"/>
              </a:ext>
            </a:extLst>
          </p:cNvPr>
          <p:cNvSpPr txBox="1">
            <a:spLocks/>
          </p:cNvSpPr>
          <p:nvPr/>
        </p:nvSpPr>
        <p:spPr>
          <a:xfrm>
            <a:off x="838200" y="822466"/>
            <a:ext cx="10993582"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Reporte de Incidentes al Centro de Control y Comunicaciones / Reporte al Supervisor Inmediato</a:t>
            </a:r>
            <a:endParaRPr lang="es-ES" sz="2200" b="0" i="1" dirty="0">
              <a:solidFill>
                <a:schemeClr val="accent3"/>
              </a:solidFill>
            </a:endParaRPr>
          </a:p>
        </p:txBody>
      </p:sp>
    </p:spTree>
    <p:extLst>
      <p:ext uri="{BB962C8B-B14F-4D97-AF65-F5344CB8AC3E}">
        <p14:creationId xmlns:p14="http://schemas.microsoft.com/office/powerpoint/2010/main" val="1135833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31</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8" name="Title 1">
            <a:extLst>
              <a:ext uri="{FF2B5EF4-FFF2-40B4-BE49-F238E27FC236}">
                <a16:creationId xmlns:a16="http://schemas.microsoft.com/office/drawing/2014/main" id="{CB190801-936E-5B41-9D52-413CDB383B9D}"/>
              </a:ext>
            </a:extLst>
          </p:cNvPr>
          <p:cNvSpPr txBox="1">
            <a:spLocks/>
          </p:cNvSpPr>
          <p:nvPr/>
        </p:nvSpPr>
        <p:spPr>
          <a:xfrm>
            <a:off x="838200" y="822466"/>
            <a:ext cx="10993582"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Reporte de Incidentes al Centro de Control y Comunicaciones / Reporte al Supervisor Inmediato</a:t>
            </a:r>
            <a:endParaRPr lang="es-ES" sz="2200" b="0" i="1" dirty="0">
              <a:solidFill>
                <a:schemeClr val="accent3"/>
              </a:solidFill>
            </a:endParaRPr>
          </a:p>
        </p:txBody>
      </p:sp>
      <p:sp>
        <p:nvSpPr>
          <p:cNvPr id="9" name="CuadroTexto 8"/>
          <p:cNvSpPr txBox="1"/>
          <p:nvPr/>
        </p:nvSpPr>
        <p:spPr>
          <a:xfrm>
            <a:off x="838199" y="1361669"/>
            <a:ext cx="7236417" cy="3631763"/>
          </a:xfrm>
          <a:prstGeom prst="rect">
            <a:avLst/>
          </a:prstGeom>
          <a:noFill/>
        </p:spPr>
        <p:txBody>
          <a:bodyPr wrap="square" rtlCol="0">
            <a:spAutoFit/>
          </a:bodyPr>
          <a:lstStyle/>
          <a:p>
            <a:pPr marL="342900" indent="-342900" algn="just">
              <a:lnSpc>
                <a:spcPct val="150000"/>
              </a:lnSpc>
              <a:spcBef>
                <a:spcPct val="50000"/>
              </a:spcBef>
              <a:spcAft>
                <a:spcPct val="0"/>
              </a:spcAft>
              <a:buFont typeface="Wingdings" panose="05000000000000000000" pitchFamily="2" charset="2"/>
              <a:buChar char="ü"/>
            </a:pPr>
            <a:r>
              <a:rPr lang="es-PE" altLang="es-PE" sz="2000" dirty="0">
                <a:cs typeface="Helvetica" panose="020B0604020202020204" pitchFamily="34" charset="0"/>
              </a:rPr>
              <a:t>En caso usted sufra una lesión o enfermedad en sus días libres o vacaciones debe informar a su supervisor directo y acudir a unidad </a:t>
            </a:r>
            <a:r>
              <a:rPr lang="es-PE" altLang="es-PE" sz="2000" dirty="0" smtClean="0">
                <a:cs typeface="Helvetica" panose="020B0604020202020204" pitchFamily="34" charset="0"/>
              </a:rPr>
              <a:t>medica.</a:t>
            </a:r>
          </a:p>
          <a:p>
            <a:pPr marL="342900" indent="-342900" algn="just">
              <a:lnSpc>
                <a:spcPct val="150000"/>
              </a:lnSpc>
              <a:spcBef>
                <a:spcPct val="50000"/>
              </a:spcBef>
              <a:spcAft>
                <a:spcPct val="0"/>
              </a:spcAft>
              <a:buFont typeface="Wingdings" panose="05000000000000000000" pitchFamily="2" charset="2"/>
              <a:buChar char="ü"/>
            </a:pPr>
            <a:r>
              <a:rPr lang="es-PE" altLang="es-PE" sz="2000" dirty="0" smtClean="0">
                <a:cs typeface="Helvetica" panose="020B0604020202020204" pitchFamily="34" charset="0"/>
              </a:rPr>
              <a:t>Sin </a:t>
            </a:r>
            <a:r>
              <a:rPr lang="es-PE" altLang="es-PE" sz="2000" dirty="0">
                <a:cs typeface="Helvetica" panose="020B0604020202020204" pitchFamily="34" charset="0"/>
              </a:rPr>
              <a:t>la evaluación de unidad medica no podrá </a:t>
            </a:r>
            <a:r>
              <a:rPr lang="es-PE" altLang="es-PE" sz="2000" dirty="0" smtClean="0">
                <a:cs typeface="Helvetica" panose="020B0604020202020204" pitchFamily="34" charset="0"/>
              </a:rPr>
              <a:t>laborar.</a:t>
            </a:r>
          </a:p>
          <a:p>
            <a:pPr marL="342900" indent="-342900" algn="just">
              <a:lnSpc>
                <a:spcPct val="150000"/>
              </a:lnSpc>
              <a:spcBef>
                <a:spcPct val="50000"/>
              </a:spcBef>
              <a:spcAft>
                <a:spcPct val="0"/>
              </a:spcAft>
              <a:buFont typeface="Wingdings" panose="05000000000000000000" pitchFamily="2" charset="2"/>
              <a:buChar char="ü"/>
            </a:pPr>
            <a:r>
              <a:rPr lang="es-PE" altLang="es-PE" sz="2000" dirty="0" smtClean="0">
                <a:cs typeface="Helvetica" panose="020B0604020202020204" pitchFamily="34" charset="0"/>
              </a:rPr>
              <a:t>El teléfono </a:t>
            </a:r>
            <a:r>
              <a:rPr lang="es-PE" altLang="es-PE" sz="2000" dirty="0">
                <a:cs typeface="Helvetica" panose="020B0604020202020204" pitchFamily="34" charset="0"/>
              </a:rPr>
              <a:t>del centro de control y comunicaciones es solo para casos de emergencia, no debe ser utilizado para temas operativos. </a:t>
            </a:r>
            <a:endParaRPr lang="en-US" altLang="es-PE" sz="2000" dirty="0">
              <a:cs typeface="Helvetica" panose="020B0604020202020204" pitchFamily="34" charset="0"/>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6657" y="1599853"/>
            <a:ext cx="3425125" cy="2568844"/>
          </a:xfrm>
          <a:prstGeom prst="rect">
            <a:avLst/>
          </a:prstGeom>
        </p:spPr>
      </p:pic>
    </p:spTree>
    <p:extLst>
      <p:ext uri="{BB962C8B-B14F-4D97-AF65-F5344CB8AC3E}">
        <p14:creationId xmlns:p14="http://schemas.microsoft.com/office/powerpoint/2010/main" val="25130978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32</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Importancia del Orden y Limpieza</a:t>
            </a:r>
            <a:endParaRPr lang="es-ES" sz="2200" b="0" i="1" dirty="0">
              <a:solidFill>
                <a:schemeClr val="accent3"/>
              </a:solidFill>
            </a:endParaRPr>
          </a:p>
        </p:txBody>
      </p:sp>
      <p:pic>
        <p:nvPicPr>
          <p:cNvPr id="16" name="Imagen 15"/>
          <p:cNvPicPr>
            <a:picLocks noChangeAspect="1"/>
          </p:cNvPicPr>
          <p:nvPr/>
        </p:nvPicPr>
        <p:blipFill>
          <a:blip r:embed="rId3"/>
          <a:stretch>
            <a:fillRect/>
          </a:stretch>
        </p:blipFill>
        <p:spPr>
          <a:xfrm>
            <a:off x="6916989" y="4236502"/>
            <a:ext cx="2865368" cy="1536325"/>
          </a:xfrm>
          <a:prstGeom prst="rect">
            <a:avLst/>
          </a:prstGeom>
        </p:spPr>
      </p:pic>
      <p:pic>
        <p:nvPicPr>
          <p:cNvPr id="17" name="Imagen 16"/>
          <p:cNvPicPr>
            <a:picLocks noChangeAspect="1"/>
          </p:cNvPicPr>
          <p:nvPr/>
        </p:nvPicPr>
        <p:blipFill>
          <a:blip r:embed="rId4"/>
          <a:stretch>
            <a:fillRect/>
          </a:stretch>
        </p:blipFill>
        <p:spPr>
          <a:xfrm>
            <a:off x="5429436" y="2415593"/>
            <a:ext cx="5840474" cy="1627773"/>
          </a:xfrm>
          <a:prstGeom prst="rect">
            <a:avLst/>
          </a:prstGeom>
        </p:spPr>
      </p:pic>
      <p:sp>
        <p:nvSpPr>
          <p:cNvPr id="18" name="CuadroTexto 17"/>
          <p:cNvSpPr txBox="1"/>
          <p:nvPr/>
        </p:nvSpPr>
        <p:spPr>
          <a:xfrm>
            <a:off x="1263071" y="3029424"/>
            <a:ext cx="3894221" cy="400110"/>
          </a:xfrm>
          <a:prstGeom prst="rect">
            <a:avLst/>
          </a:prstGeom>
          <a:noFill/>
        </p:spPr>
        <p:txBody>
          <a:bodyPr wrap="square" rtlCol="0">
            <a:spAutoFit/>
          </a:bodyPr>
          <a:lstStyle/>
          <a:p>
            <a:pPr marL="342900" indent="-342900">
              <a:buFont typeface="Wingdings" panose="05000000000000000000" pitchFamily="2" charset="2"/>
              <a:buChar char="ü"/>
            </a:pPr>
            <a:r>
              <a:rPr lang="es-PE" sz="2000" b="1" dirty="0"/>
              <a:t>Residuos no peligrosos</a:t>
            </a:r>
          </a:p>
        </p:txBody>
      </p:sp>
      <p:sp>
        <p:nvSpPr>
          <p:cNvPr id="19" name="Rectángulo: esquinas redondeadas 2">
            <a:extLst>
              <a:ext uri="{FF2B5EF4-FFF2-40B4-BE49-F238E27FC236}">
                <a16:creationId xmlns:a16="http://schemas.microsoft.com/office/drawing/2014/main" id="{B7DB4B01-011A-49D6-9C5E-073187E90FEF}"/>
              </a:ext>
            </a:extLst>
          </p:cNvPr>
          <p:cNvSpPr/>
          <p:nvPr/>
        </p:nvSpPr>
        <p:spPr>
          <a:xfrm>
            <a:off x="4168591" y="1642853"/>
            <a:ext cx="3854818" cy="540000"/>
          </a:xfrm>
          <a:prstGeom prst="roundRect">
            <a:avLst/>
          </a:prstGeom>
          <a:solidFill>
            <a:srgbClr val="009999"/>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MX" b="0" i="0" u="none" strike="noStrike" kern="0" cap="none" spc="0" normalizeH="0" baseline="0" noProof="0" dirty="0" smtClean="0">
                <a:ln>
                  <a:noFill/>
                </a:ln>
                <a:solidFill>
                  <a:srgbClr val="FFFFFF"/>
                </a:solidFill>
                <a:effectLst/>
                <a:uLnTx/>
                <a:uFillTx/>
                <a:latin typeface="Calibri"/>
                <a:ea typeface="+mn-ea"/>
                <a:cs typeface="+mn-cs"/>
              </a:rPr>
              <a:t>Código </a:t>
            </a:r>
            <a:r>
              <a:rPr kumimoji="0" lang="es-MX" b="0" i="0" u="none" strike="noStrike" kern="0" cap="none" spc="0" normalizeH="0" baseline="0" noProof="0" smtClean="0">
                <a:ln>
                  <a:noFill/>
                </a:ln>
                <a:solidFill>
                  <a:srgbClr val="FFFFFF"/>
                </a:solidFill>
                <a:effectLst/>
                <a:uLnTx/>
                <a:uFillTx/>
                <a:latin typeface="Calibri"/>
                <a:ea typeface="+mn-ea"/>
                <a:cs typeface="+mn-cs"/>
              </a:rPr>
              <a:t>de Colores</a:t>
            </a:r>
            <a:endParaRPr kumimoji="0" lang="es-PE" b="0" i="0" u="none" strike="noStrike" kern="0" cap="none" spc="0" normalizeH="0" baseline="0" noProof="0" dirty="0">
              <a:ln>
                <a:noFill/>
              </a:ln>
              <a:solidFill>
                <a:srgbClr val="FFFFFF"/>
              </a:solidFill>
              <a:effectLst/>
              <a:uLnTx/>
              <a:uFillTx/>
              <a:latin typeface="Calibri"/>
              <a:ea typeface="+mn-ea"/>
              <a:cs typeface="+mn-cs"/>
            </a:endParaRPr>
          </a:p>
        </p:txBody>
      </p:sp>
      <p:sp>
        <p:nvSpPr>
          <p:cNvPr id="20" name="CuadroTexto 19"/>
          <p:cNvSpPr txBox="1"/>
          <p:nvPr/>
        </p:nvSpPr>
        <p:spPr>
          <a:xfrm>
            <a:off x="1263070" y="4799748"/>
            <a:ext cx="3894221" cy="400110"/>
          </a:xfrm>
          <a:prstGeom prst="rect">
            <a:avLst/>
          </a:prstGeom>
          <a:noFill/>
        </p:spPr>
        <p:txBody>
          <a:bodyPr wrap="square" rtlCol="0">
            <a:spAutoFit/>
          </a:bodyPr>
          <a:lstStyle/>
          <a:p>
            <a:pPr marL="342900" indent="-342900">
              <a:buFont typeface="Wingdings" panose="05000000000000000000" pitchFamily="2" charset="2"/>
              <a:buChar char="ü"/>
            </a:pPr>
            <a:r>
              <a:rPr lang="es-PE" sz="2000" b="1" dirty="0"/>
              <a:t>Residuos peligrosos</a:t>
            </a:r>
          </a:p>
        </p:txBody>
      </p:sp>
    </p:spTree>
    <p:extLst>
      <p:ext uri="{BB962C8B-B14F-4D97-AF65-F5344CB8AC3E}">
        <p14:creationId xmlns:p14="http://schemas.microsoft.com/office/powerpoint/2010/main" val="30653264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33</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Ubicación y uso de botiquines y camillas / Ubicación y uso de duchas y lavaojos</a:t>
            </a:r>
            <a:endParaRPr lang="es-ES" sz="2200" b="0" i="1" dirty="0">
              <a:solidFill>
                <a:schemeClr val="accent3"/>
              </a:solidFill>
            </a:endParaRPr>
          </a:p>
        </p:txBody>
      </p:sp>
      <p:sp>
        <p:nvSpPr>
          <p:cNvPr id="13" name="CuadroTexto 12"/>
          <p:cNvSpPr txBox="1"/>
          <p:nvPr/>
        </p:nvSpPr>
        <p:spPr>
          <a:xfrm>
            <a:off x="838199" y="1361669"/>
            <a:ext cx="6848959" cy="1938992"/>
          </a:xfrm>
          <a:prstGeom prst="rect">
            <a:avLst/>
          </a:prstGeom>
          <a:noFill/>
        </p:spPr>
        <p:txBody>
          <a:bodyPr wrap="square" rtlCol="0">
            <a:spAutoFit/>
          </a:bodyPr>
          <a:lstStyle/>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¿Dónde está ubicado el botiquín del área de trabajo?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¿Dónde está ubicada la camilla del área de trabajo?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Para el caso de Planta Concentradora, Almacén y Laboratorios: ¿Dónde están ubicadas las duchas / lavaojos?</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5972" y="3442239"/>
            <a:ext cx="4874137" cy="2741702"/>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6982" y="1490046"/>
            <a:ext cx="2639111" cy="4691753"/>
          </a:xfrm>
          <a:prstGeom prst="rect">
            <a:avLst/>
          </a:prstGeom>
        </p:spPr>
      </p:pic>
    </p:spTree>
    <p:extLst>
      <p:ext uri="{BB962C8B-B14F-4D97-AF65-F5344CB8AC3E}">
        <p14:creationId xmlns:p14="http://schemas.microsoft.com/office/powerpoint/2010/main" val="11271143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34</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Ubicación y uso de botiquines y camillas / Ubicación y uso de duchas y lavaojos</a:t>
            </a:r>
            <a:endParaRPr lang="es-ES" sz="2200" b="0" i="1" dirty="0">
              <a:solidFill>
                <a:schemeClr val="accent3"/>
              </a:solidFill>
            </a:endParaRPr>
          </a:p>
        </p:txBody>
      </p:sp>
      <p:sp>
        <p:nvSpPr>
          <p:cNvPr id="13" name="CuadroTexto 12"/>
          <p:cNvSpPr txBox="1"/>
          <p:nvPr/>
        </p:nvSpPr>
        <p:spPr>
          <a:xfrm>
            <a:off x="838199" y="1361669"/>
            <a:ext cx="10894018" cy="1477328"/>
          </a:xfrm>
          <a:prstGeom prst="rect">
            <a:avLst/>
          </a:prstGeom>
          <a:noFill/>
        </p:spPr>
        <p:txBody>
          <a:bodyPr wrap="square" rtlCol="0">
            <a:spAutoFit/>
          </a:bodyPr>
          <a:lstStyle/>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¿Dónde están ubicados los extintores del área de trabajo?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En caso trabaje en un edificio ¿Dónde están ubicadas las alarmas contra incendio?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¿Cómo se activan las alarmas contra incendio?</a:t>
            </a:r>
          </a:p>
        </p:txBody>
      </p:sp>
      <p:pic>
        <p:nvPicPr>
          <p:cNvPr id="10" name="Imagen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8193" y="3063906"/>
            <a:ext cx="2885607" cy="2809952"/>
          </a:xfrm>
          <a:prstGeom prst="rect">
            <a:avLst/>
          </a:prstGeom>
        </p:spPr>
      </p:pic>
      <p:pic>
        <p:nvPicPr>
          <p:cNvPr id="14" name="Imagen 1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61407" y="3063906"/>
            <a:ext cx="2885607" cy="2809952"/>
          </a:xfrm>
          <a:prstGeom prst="rect">
            <a:avLst/>
          </a:prstGeom>
        </p:spPr>
      </p:pic>
      <p:pic>
        <p:nvPicPr>
          <p:cNvPr id="15" name="Imagen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199" y="3063906"/>
            <a:ext cx="2902029" cy="2809952"/>
          </a:xfrm>
          <a:prstGeom prst="rect">
            <a:avLst/>
          </a:prstGeom>
        </p:spPr>
      </p:pic>
    </p:spTree>
    <p:extLst>
      <p:ext uri="{BB962C8B-B14F-4D97-AF65-F5344CB8AC3E}">
        <p14:creationId xmlns:p14="http://schemas.microsoft.com/office/powerpoint/2010/main" val="8642134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35</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Tipos y Uso de Extintores</a:t>
            </a:r>
            <a:endParaRPr lang="es-ES" sz="2200" b="0" i="1" dirty="0">
              <a:solidFill>
                <a:schemeClr val="accent3"/>
              </a:solidFill>
            </a:endParaRP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61669"/>
            <a:ext cx="5269723"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agen 9"/>
          <p:cNvPicPr>
            <a:picLocks noChangeAspect="1"/>
          </p:cNvPicPr>
          <p:nvPr/>
        </p:nvPicPr>
        <p:blipFill>
          <a:blip r:embed="rId4"/>
          <a:stretch>
            <a:fillRect/>
          </a:stretch>
        </p:blipFill>
        <p:spPr>
          <a:xfrm>
            <a:off x="9054155" y="1071796"/>
            <a:ext cx="2105891" cy="3313570"/>
          </a:xfrm>
          <a:prstGeom prst="rect">
            <a:avLst/>
          </a:prstGeom>
        </p:spPr>
      </p:pic>
      <p:pic>
        <p:nvPicPr>
          <p:cNvPr id="13" name="Picture 7" descr="C:\Users\vzavaleta\Desktop\Extintores.jpg"/>
          <p:cNvPicPr>
            <a:picLocks noChangeAspect="1" noChangeArrowheads="1"/>
          </p:cNvPicPr>
          <p:nvPr/>
        </p:nvPicPr>
        <p:blipFill rotWithShape="1">
          <a:blip r:embed="rId5">
            <a:extLst>
              <a:ext uri="{28A0092B-C50C-407E-A947-70E740481C1C}">
                <a14:useLocalDpi xmlns:a14="http://schemas.microsoft.com/office/drawing/2010/main" val="0"/>
              </a:ext>
            </a:extLst>
          </a:blip>
          <a:srcRect r="26164"/>
          <a:stretch/>
        </p:blipFill>
        <p:spPr bwMode="auto">
          <a:xfrm>
            <a:off x="8262067" y="4548442"/>
            <a:ext cx="3203848" cy="1581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62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000" fill="hold"/>
                                        <p:tgtEl>
                                          <p:spTgt spid="13"/>
                                        </p:tgtEl>
                                        <p:attrNameLst>
                                          <p:attrName>ppt_x</p:attrName>
                                        </p:attrNameLst>
                                      </p:cBhvr>
                                      <p:tavLst>
                                        <p:tav tm="0">
                                          <p:val>
                                            <p:strVal val="#ppt_x"/>
                                          </p:val>
                                        </p:tav>
                                        <p:tav tm="100000">
                                          <p:val>
                                            <p:strVal val="#ppt_x"/>
                                          </p:val>
                                        </p:tav>
                                      </p:tavLst>
                                    </p:anim>
                                    <p:anim calcmode="lin" valueType="num">
                                      <p:cBhvr additive="base">
                                        <p:cTn id="8"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36</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Tormentas Eléctricas</a:t>
            </a:r>
            <a:endParaRPr lang="es-ES" sz="2200" b="0" i="1" dirty="0">
              <a:solidFill>
                <a:schemeClr val="accent3"/>
              </a:solidFill>
            </a:endParaRP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04"/>
          <a:stretch/>
        </p:blipFill>
        <p:spPr bwMode="auto">
          <a:xfrm>
            <a:off x="2499747" y="1425611"/>
            <a:ext cx="7192505" cy="4950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38775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37</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Tormentas Eléctricas</a:t>
            </a:r>
            <a:endParaRPr lang="es-ES" sz="2200" b="0" i="1" dirty="0">
              <a:solidFill>
                <a:schemeClr val="accent3"/>
              </a:solidFill>
            </a:endParaRPr>
          </a:p>
        </p:txBody>
      </p:sp>
      <p:sp>
        <p:nvSpPr>
          <p:cNvPr id="7" name="CuadroTexto 6"/>
          <p:cNvSpPr txBox="1"/>
          <p:nvPr/>
        </p:nvSpPr>
        <p:spPr>
          <a:xfrm>
            <a:off x="838199" y="1361669"/>
            <a:ext cx="10894018" cy="506292"/>
          </a:xfrm>
          <a:prstGeom prst="rect">
            <a:avLst/>
          </a:prstGeom>
          <a:noFill/>
        </p:spPr>
        <p:txBody>
          <a:bodyPr wrap="square" rtlCol="0">
            <a:spAutoFit/>
          </a:bodyPr>
          <a:lstStyle/>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¿Qué refugios existen en el área de trabajo en caso de tormenta eléctrica?</a:t>
            </a: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2919730"/>
            <a:ext cx="5237137" cy="2344987"/>
          </a:xfrm>
          <a:prstGeom prst="rect">
            <a:avLst/>
          </a:prstGeom>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2084" y="2919729"/>
            <a:ext cx="5497817" cy="2344987"/>
          </a:xfrm>
          <a:prstGeom prst="rect">
            <a:avLst/>
          </a:prstGeom>
        </p:spPr>
      </p:pic>
    </p:spTree>
    <p:extLst>
      <p:ext uri="{BB962C8B-B14F-4D97-AF65-F5344CB8AC3E}">
        <p14:creationId xmlns:p14="http://schemas.microsoft.com/office/powerpoint/2010/main" val="18048330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38</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Actividades de Alto Riesgo</a:t>
            </a:r>
            <a:endParaRPr lang="es-ES" sz="2200" b="0" i="1" dirty="0">
              <a:solidFill>
                <a:schemeClr val="accent3"/>
              </a:solidFill>
            </a:endParaRPr>
          </a:p>
        </p:txBody>
      </p:sp>
      <p:grpSp>
        <p:nvGrpSpPr>
          <p:cNvPr id="12" name="Grupo 11"/>
          <p:cNvGrpSpPr/>
          <p:nvPr/>
        </p:nvGrpSpPr>
        <p:grpSpPr>
          <a:xfrm>
            <a:off x="838200" y="2663475"/>
            <a:ext cx="3734516" cy="2246308"/>
            <a:chOff x="0" y="230"/>
            <a:chExt cx="3734516" cy="2246308"/>
          </a:xfrm>
          <a:solidFill>
            <a:srgbClr val="009999"/>
          </a:solidFill>
          <a:scene3d>
            <a:camera prst="orthographicFront"/>
            <a:lightRig rig="flat" dir="t"/>
          </a:scene3d>
        </p:grpSpPr>
        <p:sp>
          <p:nvSpPr>
            <p:cNvPr id="13" name="Rectángulo redondeado 12"/>
            <p:cNvSpPr/>
            <p:nvPr/>
          </p:nvSpPr>
          <p:spPr>
            <a:xfrm>
              <a:off x="0" y="230"/>
              <a:ext cx="3734516" cy="2246308"/>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4" name="CuadroTexto 13"/>
            <p:cNvSpPr txBox="1"/>
            <p:nvPr/>
          </p:nvSpPr>
          <p:spPr>
            <a:xfrm>
              <a:off x="109656" y="109886"/>
              <a:ext cx="3515204" cy="2026996"/>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MX" sz="2000" kern="1200" dirty="0"/>
                <a:t>Aquella tarea cuya realización implica un alto potencial de daño grave a la salud o muerte del trabajador(a). Son establecidas como tales, por el titular minero y por la autoridad minera.</a:t>
              </a:r>
              <a:endParaRPr lang="en-US" sz="2000" kern="1200" dirty="0"/>
            </a:p>
          </p:txBody>
        </p:sp>
      </p:gr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6600" y="1543019"/>
            <a:ext cx="6288000" cy="4716000"/>
          </a:xfrm>
          <a:prstGeom prst="rect">
            <a:avLst/>
          </a:prstGeom>
        </p:spPr>
      </p:pic>
    </p:spTree>
    <p:extLst>
      <p:ext uri="{BB962C8B-B14F-4D97-AF65-F5344CB8AC3E}">
        <p14:creationId xmlns:p14="http://schemas.microsoft.com/office/powerpoint/2010/main" val="42224324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39</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10" name="Rectángulo 9"/>
          <p:cNvSpPr/>
          <p:nvPr/>
        </p:nvSpPr>
        <p:spPr>
          <a:xfrm>
            <a:off x="838199" y="1455097"/>
            <a:ext cx="5609096" cy="4708981"/>
          </a:xfrm>
          <a:prstGeom prst="rect">
            <a:avLst/>
          </a:prstGeom>
        </p:spPr>
        <p:txBody>
          <a:bodyPr wrap="square">
            <a:spAutoFit/>
          </a:bodyPr>
          <a:lstStyle/>
          <a:p>
            <a:pPr algn="just">
              <a:lnSpc>
                <a:spcPct val="150000"/>
              </a:lnSpc>
            </a:pPr>
            <a:r>
              <a:rPr lang="es-PE" sz="2000" dirty="0" smtClean="0">
                <a:cs typeface="Arial" pitchFamily="34" charset="0"/>
              </a:rPr>
              <a:t>¿Cuáles son las actividades que requieren un Permiso Escrito de Trabajo de Alto Riesgo (</a:t>
            </a:r>
            <a:r>
              <a:rPr lang="es-PE" sz="2000" b="1" i="1" dirty="0" smtClean="0">
                <a:cs typeface="Arial" pitchFamily="34" charset="0"/>
              </a:rPr>
              <a:t>PETAR)</a:t>
            </a:r>
            <a:r>
              <a:rPr lang="es-PE" sz="2000" dirty="0" smtClean="0">
                <a:cs typeface="Arial" pitchFamily="34" charset="0"/>
              </a:rPr>
              <a:t>?</a:t>
            </a:r>
          </a:p>
          <a:p>
            <a:pPr marL="285750" indent="-285750">
              <a:lnSpc>
                <a:spcPct val="150000"/>
              </a:lnSpc>
              <a:buFont typeface="Wingdings" panose="05000000000000000000" pitchFamily="2" charset="2"/>
              <a:buChar char="ü"/>
            </a:pPr>
            <a:r>
              <a:rPr lang="es-PE" sz="2000" dirty="0" smtClean="0">
                <a:cs typeface="Arial" pitchFamily="34" charset="0"/>
              </a:rPr>
              <a:t>Trabajos </a:t>
            </a:r>
            <a:r>
              <a:rPr lang="es-PE" sz="2000" dirty="0">
                <a:cs typeface="Arial" pitchFamily="34" charset="0"/>
              </a:rPr>
              <a:t>en Altura.</a:t>
            </a:r>
          </a:p>
          <a:p>
            <a:pPr marL="285750" indent="-285750">
              <a:lnSpc>
                <a:spcPct val="150000"/>
              </a:lnSpc>
              <a:buFont typeface="Wingdings" panose="05000000000000000000" pitchFamily="2" charset="2"/>
              <a:buChar char="ü"/>
            </a:pPr>
            <a:r>
              <a:rPr lang="es-PE" sz="2000" dirty="0">
                <a:cs typeface="Arial" pitchFamily="34" charset="0"/>
              </a:rPr>
              <a:t>Trabajos en Caliente.</a:t>
            </a:r>
          </a:p>
          <a:p>
            <a:pPr marL="285750" indent="-285750">
              <a:lnSpc>
                <a:spcPct val="150000"/>
              </a:lnSpc>
              <a:buFont typeface="Wingdings" panose="05000000000000000000" pitchFamily="2" charset="2"/>
              <a:buChar char="ü"/>
            </a:pPr>
            <a:r>
              <a:rPr lang="es-PE" sz="2000" dirty="0">
                <a:cs typeface="Arial" pitchFamily="34" charset="0"/>
              </a:rPr>
              <a:t>Trabajos en Espacios Confinados.</a:t>
            </a:r>
          </a:p>
          <a:p>
            <a:pPr marL="285750" indent="-285750">
              <a:lnSpc>
                <a:spcPct val="150000"/>
              </a:lnSpc>
              <a:buFont typeface="Wingdings" panose="05000000000000000000" pitchFamily="2" charset="2"/>
              <a:buChar char="ü"/>
            </a:pPr>
            <a:r>
              <a:rPr lang="es-PE" sz="2000" dirty="0">
                <a:cs typeface="Arial" pitchFamily="34" charset="0"/>
              </a:rPr>
              <a:t>Excavaciones y Zanjas.</a:t>
            </a:r>
          </a:p>
          <a:p>
            <a:pPr marL="285750" indent="-285750">
              <a:lnSpc>
                <a:spcPct val="150000"/>
              </a:lnSpc>
              <a:buFont typeface="Wingdings" panose="05000000000000000000" pitchFamily="2" charset="2"/>
              <a:buChar char="ü"/>
            </a:pPr>
            <a:r>
              <a:rPr lang="es-PE" sz="2000" dirty="0" err="1" smtClean="0">
                <a:cs typeface="Arial" pitchFamily="34" charset="0"/>
              </a:rPr>
              <a:t>Izaje</a:t>
            </a:r>
            <a:r>
              <a:rPr lang="es-PE" sz="2000" dirty="0" smtClean="0">
                <a:cs typeface="Arial" pitchFamily="34" charset="0"/>
              </a:rPr>
              <a:t> Crítico</a:t>
            </a:r>
            <a:endParaRPr lang="es-PE" sz="2000" dirty="0">
              <a:cs typeface="Arial" pitchFamily="34" charset="0"/>
            </a:endParaRPr>
          </a:p>
          <a:p>
            <a:pPr marL="285750" indent="-285750">
              <a:lnSpc>
                <a:spcPct val="150000"/>
              </a:lnSpc>
              <a:buFont typeface="Wingdings" panose="05000000000000000000" pitchFamily="2" charset="2"/>
              <a:buChar char="ü"/>
            </a:pPr>
            <a:r>
              <a:rPr lang="es-PE" sz="2000" dirty="0" smtClean="0">
                <a:cs typeface="Arial" pitchFamily="34" charset="0"/>
              </a:rPr>
              <a:t>Trabajos </a:t>
            </a:r>
            <a:r>
              <a:rPr lang="es-PE" sz="2000" dirty="0">
                <a:cs typeface="Arial" pitchFamily="34" charset="0"/>
              </a:rPr>
              <a:t>eléctricos en alta tensión</a:t>
            </a:r>
            <a:r>
              <a:rPr lang="es-PE" sz="2000" dirty="0" smtClean="0">
                <a:cs typeface="Arial" pitchFamily="34" charset="0"/>
              </a:rPr>
              <a:t>.</a:t>
            </a:r>
          </a:p>
          <a:p>
            <a:pPr marL="285750" indent="-285750">
              <a:lnSpc>
                <a:spcPct val="150000"/>
              </a:lnSpc>
              <a:buFont typeface="Wingdings" panose="05000000000000000000" pitchFamily="2" charset="2"/>
              <a:buChar char="ü"/>
            </a:pPr>
            <a:r>
              <a:rPr lang="es-PE" sz="2000" dirty="0" smtClean="0">
                <a:cs typeface="Arial" pitchFamily="34" charset="0"/>
              </a:rPr>
              <a:t>Trabajos con Equipo Radioactivo.</a:t>
            </a:r>
            <a:endParaRPr lang="es-PE" sz="2000" dirty="0">
              <a:cs typeface="Arial" pitchFamily="34" charset="0"/>
            </a:endParaRPr>
          </a:p>
          <a:p>
            <a:pPr marL="285750" indent="-285750">
              <a:lnSpc>
                <a:spcPct val="150000"/>
              </a:lnSpc>
              <a:buFont typeface="Wingdings" panose="05000000000000000000" pitchFamily="2" charset="2"/>
              <a:buChar char="ü"/>
            </a:pPr>
            <a:r>
              <a:rPr lang="es-PE" sz="2000" dirty="0" smtClean="0">
                <a:cs typeface="Arial" pitchFamily="34" charset="0"/>
              </a:rPr>
              <a:t>Otras actividades de Alto Riesgo.</a:t>
            </a:r>
            <a:endParaRPr lang="es-PE" sz="2000" dirty="0">
              <a:cs typeface="Arial" pitchFamily="34" charset="0"/>
            </a:endParaRPr>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295" y="1711961"/>
            <a:ext cx="4902108" cy="3676581"/>
          </a:xfrm>
          <a:prstGeom prst="rect">
            <a:avLst/>
          </a:prstGeom>
        </p:spPr>
      </p:pic>
      <p:sp>
        <p:nvSpPr>
          <p:cNvPr id="12"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Actividades de Alto Riesgo</a:t>
            </a:r>
            <a:endParaRPr lang="es-ES" sz="2200" b="0" i="1" dirty="0">
              <a:solidFill>
                <a:schemeClr val="accent3"/>
              </a:solidFill>
            </a:endParaRPr>
          </a:p>
        </p:txBody>
      </p:sp>
    </p:spTree>
    <p:extLst>
      <p:ext uri="{BB962C8B-B14F-4D97-AF65-F5344CB8AC3E}">
        <p14:creationId xmlns:p14="http://schemas.microsoft.com/office/powerpoint/2010/main" val="39475933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a:t>Inducción </a:t>
            </a:r>
            <a:r>
              <a:rPr lang="es-ES" smtClean="0"/>
              <a:t>Específica</a:t>
            </a:r>
            <a:endParaRPr lang="es-ES" dirty="0"/>
          </a:p>
        </p:txBody>
      </p:sp>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Bienvenidos a Gold </a:t>
            </a:r>
            <a:r>
              <a:rPr lang="es-ES" dirty="0" err="1" smtClean="0"/>
              <a:t>Fields</a:t>
            </a:r>
            <a:endParaRPr lang="es-ES" dirty="0"/>
          </a:p>
        </p:txBody>
      </p:sp>
      <p:sp>
        <p:nvSpPr>
          <p:cNvPr id="18"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¡Si no podemos operar de manera segura, no operamos!</a:t>
            </a:r>
            <a:endParaRPr lang="es-ES" sz="2200" b="0" i="1" dirty="0">
              <a:solidFill>
                <a:schemeClr val="accent3"/>
              </a:solidFill>
            </a:endParaRPr>
          </a:p>
        </p:txBody>
      </p:sp>
      <p:sp>
        <p:nvSpPr>
          <p:cNvPr id="4" name="CuadroTexto 3"/>
          <p:cNvSpPr txBox="1"/>
          <p:nvPr/>
        </p:nvSpPr>
        <p:spPr>
          <a:xfrm>
            <a:off x="838200" y="1437055"/>
            <a:ext cx="10863020" cy="1477328"/>
          </a:xfrm>
          <a:prstGeom prst="rect">
            <a:avLst/>
          </a:prstGeom>
          <a:noFill/>
        </p:spPr>
        <p:txBody>
          <a:bodyPr wrap="square" rtlCol="0">
            <a:spAutoFit/>
          </a:bodyPr>
          <a:lstStyle/>
          <a:p>
            <a:pPr algn="just">
              <a:lnSpc>
                <a:spcPct val="150000"/>
              </a:lnSpc>
            </a:pPr>
            <a:r>
              <a:rPr lang="es-PE" sz="2000" dirty="0" smtClean="0"/>
              <a:t>Gold </a:t>
            </a:r>
            <a:r>
              <a:rPr lang="es-PE" sz="2000" dirty="0" err="1" smtClean="0"/>
              <a:t>Fields</a:t>
            </a:r>
            <a:r>
              <a:rPr lang="es-PE" sz="2000" dirty="0" smtClean="0"/>
              <a:t> les da la más cordial bienvenida, por lo que solicitamos su atención para brindarles información que hará su estadía la más segura y saludable posible y que nos permitirá seguir manteniendo un ambiente de trabajo seguro.</a:t>
            </a:r>
            <a:endParaRPr lang="es-PE" sz="2000" dirty="0"/>
          </a:p>
        </p:txBody>
      </p:sp>
      <p:pic>
        <p:nvPicPr>
          <p:cNvPr id="10" name="Imagen 9"/>
          <p:cNvPicPr>
            <a:picLocks noChangeAspect="1"/>
          </p:cNvPicPr>
          <p:nvPr/>
        </p:nvPicPr>
        <p:blipFill rotWithShape="1">
          <a:blip r:embed="rId3"/>
          <a:srcRect b="20541"/>
          <a:stretch/>
        </p:blipFill>
        <p:spPr>
          <a:xfrm>
            <a:off x="2152803" y="3068816"/>
            <a:ext cx="8233814" cy="3133101"/>
          </a:xfrm>
          <a:prstGeom prst="rect">
            <a:avLst/>
          </a:prstGeom>
        </p:spPr>
      </p:pic>
    </p:spTree>
    <p:extLst>
      <p:ext uri="{BB962C8B-B14F-4D97-AF65-F5344CB8AC3E}">
        <p14:creationId xmlns:p14="http://schemas.microsoft.com/office/powerpoint/2010/main" val="35005412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40</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pic>
        <p:nvPicPr>
          <p:cNvPr id="4" name="Imagen 3"/>
          <p:cNvPicPr>
            <a:picLocks noChangeAspect="1"/>
          </p:cNvPicPr>
          <p:nvPr/>
        </p:nvPicPr>
        <p:blipFill>
          <a:blip r:embed="rId3">
            <a:clrChange>
              <a:clrFrom>
                <a:srgbClr val="FFFFFF"/>
              </a:clrFrom>
              <a:clrTo>
                <a:srgbClr val="FFFFFF">
                  <a:alpha val="0"/>
                </a:srgbClr>
              </a:clrTo>
            </a:clrChange>
          </a:blip>
          <a:stretch>
            <a:fillRect/>
          </a:stretch>
        </p:blipFill>
        <p:spPr>
          <a:xfrm>
            <a:off x="838199" y="1631830"/>
            <a:ext cx="10880664" cy="4042434"/>
          </a:xfrm>
          <a:prstGeom prst="rect">
            <a:avLst/>
          </a:prstGeom>
        </p:spPr>
      </p:pic>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Actividades de Alto Riesgo</a:t>
            </a:r>
            <a:endParaRPr lang="es-ES" sz="2200" b="0" i="1" dirty="0">
              <a:solidFill>
                <a:schemeClr val="accent3"/>
              </a:solidFill>
            </a:endParaRPr>
          </a:p>
        </p:txBody>
      </p:sp>
    </p:spTree>
    <p:extLst>
      <p:ext uri="{BB962C8B-B14F-4D97-AF65-F5344CB8AC3E}">
        <p14:creationId xmlns:p14="http://schemas.microsoft.com/office/powerpoint/2010/main" val="8826661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41</a:t>
            </a:fld>
            <a:endParaRPr lang="en-US" dirty="0"/>
          </a:p>
        </p:txBody>
      </p:sp>
      <p:pic>
        <p:nvPicPr>
          <p:cNvPr id="10" name="Imagen 9"/>
          <p:cNvPicPr>
            <a:picLocks noChangeAspect="1"/>
          </p:cNvPicPr>
          <p:nvPr/>
        </p:nvPicPr>
        <p:blipFill>
          <a:blip r:embed="rId3">
            <a:clrChange>
              <a:clrFrom>
                <a:srgbClr val="FFFFFF"/>
              </a:clrFrom>
              <a:clrTo>
                <a:srgbClr val="FFFFFF">
                  <a:alpha val="0"/>
                </a:srgbClr>
              </a:clrTo>
            </a:clrChange>
          </a:blip>
          <a:stretch>
            <a:fillRect/>
          </a:stretch>
        </p:blipFill>
        <p:spPr>
          <a:xfrm>
            <a:off x="838200" y="2264759"/>
            <a:ext cx="10880664" cy="4042434"/>
          </a:xfrm>
          <a:prstGeom prst="rect">
            <a:avLst/>
          </a:prstGeom>
        </p:spPr>
      </p:pic>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pic>
        <p:nvPicPr>
          <p:cNvPr id="2" name="Imagen 1"/>
          <p:cNvPicPr>
            <a:picLocks noChangeAspect="1"/>
          </p:cNvPicPr>
          <p:nvPr/>
        </p:nvPicPr>
        <p:blipFill rotWithShape="1">
          <a:blip r:embed="rId4"/>
          <a:srcRect t="46000" r="882" b="3021"/>
          <a:stretch/>
        </p:blipFill>
        <p:spPr>
          <a:xfrm>
            <a:off x="2306887" y="4875557"/>
            <a:ext cx="7511368" cy="1431636"/>
          </a:xfrm>
          <a:prstGeom prst="rect">
            <a:avLst/>
          </a:prstGeom>
          <a:ln w="28575">
            <a:solidFill>
              <a:srgbClr val="FF0000"/>
            </a:solidFill>
          </a:ln>
        </p:spPr>
      </p:pic>
      <p:sp>
        <p:nvSpPr>
          <p:cNvPr id="11" name="Text Box 15">
            <a:extLst>
              <a:ext uri="{FF2B5EF4-FFF2-40B4-BE49-F238E27FC236}">
                <a16:creationId xmlns:a16="http://schemas.microsoft.com/office/drawing/2014/main" id="{278D9998-8BF0-4B1E-9BB9-D8E0325D3209}"/>
              </a:ext>
            </a:extLst>
          </p:cNvPr>
          <p:cNvSpPr txBox="1">
            <a:spLocks noChangeArrowheads="1"/>
          </p:cNvSpPr>
          <p:nvPr/>
        </p:nvSpPr>
        <p:spPr bwMode="auto">
          <a:xfrm>
            <a:off x="5373922" y="1373361"/>
            <a:ext cx="6344942" cy="646986"/>
          </a:xfrm>
          <a:prstGeom prst="roundRect">
            <a:avLst/>
          </a:prstGeom>
          <a:noFill/>
          <a:ln w="9525">
            <a:solidFill>
              <a:srgbClr val="009999"/>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just" eaLnBrk="1" hangingPunct="1">
              <a:lnSpc>
                <a:spcPct val="100000"/>
              </a:lnSpc>
              <a:spcBef>
                <a:spcPct val="0"/>
              </a:spcBef>
              <a:spcAft>
                <a:spcPct val="0"/>
              </a:spcAft>
              <a:buFontTx/>
              <a:buNone/>
            </a:pPr>
            <a:r>
              <a:rPr lang="es-ES" altLang="es-PE" dirty="0">
                <a:latin typeface="+mn-lt"/>
              </a:rPr>
              <a:t>El supervisor responsable de la Tarea de Alto Riesgo debe generar el permiso respectivo y entregarla a Seguridad y Salud Ocupacional.</a:t>
            </a:r>
          </a:p>
        </p:txBody>
      </p:sp>
      <p:sp>
        <p:nvSpPr>
          <p:cNvPr id="12" name="Line 16">
            <a:extLst>
              <a:ext uri="{FF2B5EF4-FFF2-40B4-BE49-F238E27FC236}">
                <a16:creationId xmlns:a16="http://schemas.microsoft.com/office/drawing/2014/main" id="{CC8EC0DF-497A-4079-9645-1F88BA8FD513}"/>
              </a:ext>
            </a:extLst>
          </p:cNvPr>
          <p:cNvSpPr>
            <a:spLocks noChangeShapeType="1"/>
          </p:cNvSpPr>
          <p:nvPr/>
        </p:nvSpPr>
        <p:spPr bwMode="auto">
          <a:xfrm>
            <a:off x="4440307" y="1696854"/>
            <a:ext cx="647700" cy="0"/>
          </a:xfrm>
          <a:prstGeom prst="line">
            <a:avLst/>
          </a:prstGeom>
          <a:noFill/>
          <a:ln w="57150">
            <a:solidFill>
              <a:srgbClr val="009999"/>
            </a:solidFill>
            <a:round/>
            <a:headEnd/>
            <a:tailEnd type="triangle" w="med" len="med"/>
          </a:ln>
          <a:extLst>
            <a:ext uri="{909E8E84-426E-40DD-AFC4-6F175D3DCCD1}">
              <a14:hiddenFill xmlns:a14="http://schemas.microsoft.com/office/drawing/2010/main">
                <a:noFill/>
              </a14:hiddenFill>
            </a:ext>
          </a:extLst>
        </p:spPr>
        <p:txBody>
          <a:bodyPr/>
          <a:lstStyle/>
          <a:p>
            <a:endParaRPr lang="es-PE" dirty="0"/>
          </a:p>
        </p:txBody>
      </p:sp>
      <p:sp>
        <p:nvSpPr>
          <p:cNvPr id="13" name="Text Box 12">
            <a:extLst>
              <a:ext uri="{FF2B5EF4-FFF2-40B4-BE49-F238E27FC236}">
                <a16:creationId xmlns:a16="http://schemas.microsoft.com/office/drawing/2014/main" id="{77A9F58F-F3A9-429C-ADAC-8D7A43233B99}"/>
              </a:ext>
            </a:extLst>
          </p:cNvPr>
          <p:cNvSpPr txBox="1">
            <a:spLocks noChangeArrowheads="1"/>
          </p:cNvSpPr>
          <p:nvPr/>
        </p:nvSpPr>
        <p:spPr bwMode="auto">
          <a:xfrm>
            <a:off x="838200" y="1487734"/>
            <a:ext cx="3600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just">
              <a:lnSpc>
                <a:spcPct val="100000"/>
              </a:lnSpc>
              <a:spcBef>
                <a:spcPct val="0"/>
              </a:spcBef>
              <a:spcAft>
                <a:spcPct val="0"/>
              </a:spcAft>
              <a:buFontTx/>
              <a:buNone/>
            </a:pPr>
            <a:r>
              <a:rPr lang="es-ES_tradnl" altLang="es-PE" sz="2000" i="1" dirty="0">
                <a:latin typeface="+mn-lt"/>
                <a:cs typeface="Helvetica" panose="020B0604020202020204" pitchFamily="34" charset="0"/>
              </a:rPr>
              <a:t>¿Cómo se obtiene el PETAR?</a:t>
            </a:r>
          </a:p>
        </p:txBody>
      </p:sp>
      <p:sp>
        <p:nvSpPr>
          <p:cNvPr id="14"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Actividades de Alto Riesgo</a:t>
            </a:r>
            <a:endParaRPr lang="es-ES" sz="2200" b="0" i="1" dirty="0">
              <a:solidFill>
                <a:schemeClr val="accent3"/>
              </a:solidFill>
            </a:endParaRPr>
          </a:p>
        </p:txBody>
      </p:sp>
    </p:spTree>
    <p:extLst>
      <p:ext uri="{BB962C8B-B14F-4D97-AF65-F5344CB8AC3E}">
        <p14:creationId xmlns:p14="http://schemas.microsoft.com/office/powerpoint/2010/main" val="34342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42</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11" name="Text Box 15">
            <a:extLst>
              <a:ext uri="{FF2B5EF4-FFF2-40B4-BE49-F238E27FC236}">
                <a16:creationId xmlns:a16="http://schemas.microsoft.com/office/drawing/2014/main" id="{278D9998-8BF0-4B1E-9BB9-D8E0325D3209}"/>
              </a:ext>
            </a:extLst>
          </p:cNvPr>
          <p:cNvSpPr txBox="1">
            <a:spLocks noChangeArrowheads="1"/>
          </p:cNvSpPr>
          <p:nvPr/>
        </p:nvSpPr>
        <p:spPr bwMode="auto">
          <a:xfrm>
            <a:off x="5373922" y="1481848"/>
            <a:ext cx="6344942" cy="646986"/>
          </a:xfrm>
          <a:prstGeom prst="roundRect">
            <a:avLst/>
          </a:prstGeom>
          <a:noFill/>
          <a:ln w="9525">
            <a:solidFill>
              <a:srgbClr val="009999"/>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just" eaLnBrk="1" hangingPunct="1">
              <a:lnSpc>
                <a:spcPct val="100000"/>
              </a:lnSpc>
              <a:spcBef>
                <a:spcPct val="0"/>
              </a:spcBef>
              <a:spcAft>
                <a:spcPct val="0"/>
              </a:spcAft>
              <a:buFontTx/>
              <a:buNone/>
            </a:pPr>
            <a:r>
              <a:rPr lang="es-ES" altLang="es-PE" dirty="0" smtClean="0">
                <a:latin typeface="+mn-lt"/>
              </a:rPr>
              <a:t>Más allá de ser un requerimiento legal, el PETAR es una lista de verificación de controles necesarios para evitar incidentes.</a:t>
            </a:r>
            <a:endParaRPr lang="es-ES" altLang="es-PE" dirty="0">
              <a:latin typeface="+mn-lt"/>
            </a:endParaRPr>
          </a:p>
        </p:txBody>
      </p:sp>
      <p:sp>
        <p:nvSpPr>
          <p:cNvPr id="12" name="Line 16">
            <a:extLst>
              <a:ext uri="{FF2B5EF4-FFF2-40B4-BE49-F238E27FC236}">
                <a16:creationId xmlns:a16="http://schemas.microsoft.com/office/drawing/2014/main" id="{CC8EC0DF-497A-4079-9645-1F88BA8FD513}"/>
              </a:ext>
            </a:extLst>
          </p:cNvPr>
          <p:cNvSpPr>
            <a:spLocks noChangeShapeType="1"/>
          </p:cNvSpPr>
          <p:nvPr/>
        </p:nvSpPr>
        <p:spPr bwMode="auto">
          <a:xfrm>
            <a:off x="4440307" y="1805341"/>
            <a:ext cx="647700" cy="0"/>
          </a:xfrm>
          <a:prstGeom prst="line">
            <a:avLst/>
          </a:prstGeom>
          <a:noFill/>
          <a:ln w="57150">
            <a:solidFill>
              <a:srgbClr val="009999"/>
            </a:solidFill>
            <a:round/>
            <a:headEnd/>
            <a:tailEnd type="triangle" w="med" len="med"/>
          </a:ln>
          <a:extLst>
            <a:ext uri="{909E8E84-426E-40DD-AFC4-6F175D3DCCD1}">
              <a14:hiddenFill xmlns:a14="http://schemas.microsoft.com/office/drawing/2010/main">
                <a:noFill/>
              </a14:hiddenFill>
            </a:ext>
          </a:extLst>
        </p:spPr>
        <p:txBody>
          <a:bodyPr/>
          <a:lstStyle/>
          <a:p>
            <a:endParaRPr lang="es-PE" dirty="0"/>
          </a:p>
        </p:txBody>
      </p:sp>
      <p:sp>
        <p:nvSpPr>
          <p:cNvPr id="13" name="Text Box 12">
            <a:extLst>
              <a:ext uri="{FF2B5EF4-FFF2-40B4-BE49-F238E27FC236}">
                <a16:creationId xmlns:a16="http://schemas.microsoft.com/office/drawing/2014/main" id="{77A9F58F-F3A9-429C-ADAC-8D7A43233B99}"/>
              </a:ext>
            </a:extLst>
          </p:cNvPr>
          <p:cNvSpPr txBox="1">
            <a:spLocks noChangeArrowheads="1"/>
          </p:cNvSpPr>
          <p:nvPr/>
        </p:nvSpPr>
        <p:spPr bwMode="auto">
          <a:xfrm>
            <a:off x="838200" y="1425743"/>
            <a:ext cx="323704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just">
              <a:lnSpc>
                <a:spcPct val="100000"/>
              </a:lnSpc>
              <a:spcBef>
                <a:spcPct val="0"/>
              </a:spcBef>
              <a:spcAft>
                <a:spcPct val="0"/>
              </a:spcAft>
              <a:buFontTx/>
              <a:buNone/>
            </a:pPr>
            <a:r>
              <a:rPr lang="es-ES_tradnl" altLang="es-PE" sz="2000" i="1" dirty="0" smtClean="0">
                <a:latin typeface="+mn-lt"/>
                <a:cs typeface="Helvetica" panose="020B0604020202020204" pitchFamily="34" charset="0"/>
              </a:rPr>
              <a:t>¿Por qué es importante el PETAR?</a:t>
            </a:r>
            <a:endParaRPr lang="es-ES_tradnl" altLang="es-PE" sz="2000" i="1" dirty="0">
              <a:latin typeface="+mn-lt"/>
              <a:cs typeface="Helvetica" panose="020B0604020202020204" pitchFamily="34" charset="0"/>
            </a:endParaRPr>
          </a:p>
        </p:txBody>
      </p:sp>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5606" y="2373061"/>
            <a:ext cx="6300788" cy="3954066"/>
          </a:xfrm>
          <a:prstGeom prst="rect">
            <a:avLst/>
          </a:prstGeom>
        </p:spPr>
      </p:pic>
      <p:sp>
        <p:nvSpPr>
          <p:cNvPr id="10"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Actividades de Alto Riesgo</a:t>
            </a:r>
            <a:endParaRPr lang="es-ES" sz="2200" b="0" i="1" dirty="0">
              <a:solidFill>
                <a:schemeClr val="accent3"/>
              </a:solidFill>
            </a:endParaRPr>
          </a:p>
        </p:txBody>
      </p:sp>
    </p:spTree>
    <p:extLst>
      <p:ext uri="{BB962C8B-B14F-4D97-AF65-F5344CB8AC3E}">
        <p14:creationId xmlns:p14="http://schemas.microsoft.com/office/powerpoint/2010/main" val="237475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43</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10" name="CuadroTexto 9"/>
          <p:cNvSpPr txBox="1"/>
          <p:nvPr/>
        </p:nvSpPr>
        <p:spPr>
          <a:xfrm>
            <a:off x="838199" y="1361669"/>
            <a:ext cx="10894018" cy="707886"/>
          </a:xfrm>
          <a:prstGeom prst="rect">
            <a:avLst/>
          </a:prstGeom>
          <a:noFill/>
        </p:spPr>
        <p:txBody>
          <a:bodyPr wrap="square" rtlCol="0">
            <a:spAutoFit/>
          </a:bodyPr>
          <a:lstStyle/>
          <a:p>
            <a:pPr algn="just">
              <a:spcBef>
                <a:spcPct val="0"/>
              </a:spcBef>
              <a:spcAft>
                <a:spcPct val="0"/>
              </a:spcAft>
            </a:pPr>
            <a:r>
              <a:rPr lang="es-MX" altLang="es-PE" sz="2000" dirty="0" smtClean="0">
                <a:cs typeface="Helvetica" panose="020B0604020202020204" pitchFamily="34" charset="0"/>
              </a:rPr>
              <a:t>El supervisor operativo verificará el IPERC Base y determinará la exigencia de cursos a llevar de cada trabajador de acuerdo al puesto y área de trabajo.</a:t>
            </a:r>
          </a:p>
        </p:txBody>
      </p:sp>
      <p:sp>
        <p:nvSpPr>
          <p:cNvPr id="2" name="Rectángulo redondeado 1"/>
          <p:cNvSpPr/>
          <p:nvPr/>
        </p:nvSpPr>
        <p:spPr>
          <a:xfrm>
            <a:off x="939797" y="2179785"/>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SSYMA-P10.01 Equipos de Protección Personal</a:t>
            </a:r>
            <a:endParaRPr lang="es-PE" sz="1200" dirty="0">
              <a:solidFill>
                <a:schemeClr val="tx1"/>
              </a:solidFill>
            </a:endParaRPr>
          </a:p>
        </p:txBody>
      </p:sp>
      <p:sp>
        <p:nvSpPr>
          <p:cNvPr id="16" name="Rectángulo redondeado 15"/>
          <p:cNvSpPr/>
          <p:nvPr/>
        </p:nvSpPr>
        <p:spPr>
          <a:xfrm>
            <a:off x="939797" y="2463953"/>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SSYMA-P10.02 Señalización y Código de Colores</a:t>
            </a:r>
            <a:endParaRPr lang="es-PE" sz="1200" dirty="0">
              <a:solidFill>
                <a:schemeClr val="tx1"/>
              </a:solidFill>
            </a:endParaRPr>
          </a:p>
        </p:txBody>
      </p:sp>
      <p:sp>
        <p:nvSpPr>
          <p:cNvPr id="17" name="Rectángulo redondeado 16"/>
          <p:cNvSpPr/>
          <p:nvPr/>
        </p:nvSpPr>
        <p:spPr>
          <a:xfrm>
            <a:off x="939797" y="2744111"/>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SSYMA-P11.01 Bloqueo y Rotulado</a:t>
            </a:r>
            <a:endParaRPr lang="es-PE" sz="1200" dirty="0">
              <a:solidFill>
                <a:schemeClr val="tx1"/>
              </a:solidFill>
            </a:endParaRPr>
          </a:p>
        </p:txBody>
      </p:sp>
      <p:sp>
        <p:nvSpPr>
          <p:cNvPr id="18" name="Rectángulo redondeado 17"/>
          <p:cNvSpPr/>
          <p:nvPr/>
        </p:nvSpPr>
        <p:spPr>
          <a:xfrm>
            <a:off x="939797" y="3024269"/>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SSYMA-P11.02 Tormentas Eléctricas</a:t>
            </a:r>
            <a:endParaRPr lang="es-PE" sz="1200" dirty="0">
              <a:solidFill>
                <a:schemeClr val="tx1"/>
              </a:solidFill>
            </a:endParaRPr>
          </a:p>
        </p:txBody>
      </p:sp>
      <p:sp>
        <p:nvSpPr>
          <p:cNvPr id="19" name="Rectángulo redondeado 18"/>
          <p:cNvSpPr/>
          <p:nvPr/>
        </p:nvSpPr>
        <p:spPr>
          <a:xfrm>
            <a:off x="939797" y="3294318"/>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SSYMA-P11.03 Trabajos en redes eléctricas de media tensión</a:t>
            </a:r>
            <a:endParaRPr lang="es-PE" sz="1200" dirty="0">
              <a:solidFill>
                <a:schemeClr val="tx1"/>
              </a:solidFill>
            </a:endParaRPr>
          </a:p>
        </p:txBody>
      </p:sp>
      <p:sp>
        <p:nvSpPr>
          <p:cNvPr id="20" name="Rectángulo redondeado 19"/>
          <p:cNvSpPr/>
          <p:nvPr/>
        </p:nvSpPr>
        <p:spPr>
          <a:xfrm>
            <a:off x="939797" y="3578486"/>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SSYMA-P12.01 Excavaciones y Zanjas</a:t>
            </a:r>
            <a:endParaRPr lang="es-PE" sz="1200" dirty="0">
              <a:solidFill>
                <a:schemeClr val="tx1"/>
              </a:solidFill>
            </a:endParaRPr>
          </a:p>
        </p:txBody>
      </p:sp>
      <p:sp>
        <p:nvSpPr>
          <p:cNvPr id="21" name="Rectángulo redondeado 20"/>
          <p:cNvSpPr/>
          <p:nvPr/>
        </p:nvSpPr>
        <p:spPr>
          <a:xfrm>
            <a:off x="939797" y="3858644"/>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SSYMA-P12.02 Voladura</a:t>
            </a:r>
            <a:endParaRPr lang="es-PE" sz="1200" dirty="0">
              <a:solidFill>
                <a:schemeClr val="tx1"/>
              </a:solidFill>
            </a:endParaRPr>
          </a:p>
        </p:txBody>
      </p:sp>
      <p:sp>
        <p:nvSpPr>
          <p:cNvPr id="22" name="Rectángulo redondeado 21"/>
          <p:cNvSpPr/>
          <p:nvPr/>
        </p:nvSpPr>
        <p:spPr>
          <a:xfrm>
            <a:off x="939797" y="4138802"/>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SSYMA-P12.03 Trabajos dentro o cerca a cuerpos de agua</a:t>
            </a:r>
            <a:endParaRPr lang="es-PE" sz="1200" dirty="0">
              <a:solidFill>
                <a:schemeClr val="tx1"/>
              </a:solidFill>
            </a:endParaRPr>
          </a:p>
        </p:txBody>
      </p:sp>
      <p:sp>
        <p:nvSpPr>
          <p:cNvPr id="23" name="Rectángulo redondeado 22"/>
          <p:cNvSpPr/>
          <p:nvPr/>
        </p:nvSpPr>
        <p:spPr>
          <a:xfrm>
            <a:off x="939796" y="4421282"/>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SSYMA-P13.01 Trabajos en Caliente</a:t>
            </a:r>
            <a:endParaRPr lang="es-PE" sz="1200" dirty="0">
              <a:solidFill>
                <a:schemeClr val="tx1"/>
              </a:solidFill>
            </a:endParaRPr>
          </a:p>
        </p:txBody>
      </p:sp>
      <p:sp>
        <p:nvSpPr>
          <p:cNvPr id="24" name="Rectángulo redondeado 23"/>
          <p:cNvSpPr/>
          <p:nvPr/>
        </p:nvSpPr>
        <p:spPr>
          <a:xfrm>
            <a:off x="939796" y="4705450"/>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SSYMA-P14.01 Espacios Confinados</a:t>
            </a:r>
            <a:endParaRPr lang="es-PE" sz="1200" dirty="0">
              <a:solidFill>
                <a:schemeClr val="tx1"/>
              </a:solidFill>
            </a:endParaRPr>
          </a:p>
        </p:txBody>
      </p:sp>
      <p:sp>
        <p:nvSpPr>
          <p:cNvPr id="25" name="Rectángulo redondeado 24"/>
          <p:cNvSpPr/>
          <p:nvPr/>
        </p:nvSpPr>
        <p:spPr>
          <a:xfrm>
            <a:off x="939796" y="4985608"/>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SSYMA-P15.01 Trabajos en Altura</a:t>
            </a:r>
            <a:endParaRPr lang="es-PE" sz="1200" dirty="0">
              <a:solidFill>
                <a:schemeClr val="tx1"/>
              </a:solidFill>
            </a:endParaRPr>
          </a:p>
        </p:txBody>
      </p:sp>
      <p:sp>
        <p:nvSpPr>
          <p:cNvPr id="26" name="Rectángulo redondeado 25"/>
          <p:cNvSpPr/>
          <p:nvPr/>
        </p:nvSpPr>
        <p:spPr>
          <a:xfrm>
            <a:off x="939796" y="5265766"/>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SSYMA-P15.02 Andamios y Plataformas</a:t>
            </a:r>
            <a:endParaRPr lang="es-PE" sz="1200" dirty="0">
              <a:solidFill>
                <a:schemeClr val="tx1"/>
              </a:solidFill>
            </a:endParaRPr>
          </a:p>
        </p:txBody>
      </p:sp>
      <p:sp>
        <p:nvSpPr>
          <p:cNvPr id="27" name="Rectángulo redondeado 26"/>
          <p:cNvSpPr/>
          <p:nvPr/>
        </p:nvSpPr>
        <p:spPr>
          <a:xfrm>
            <a:off x="939796" y="5535815"/>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SSYMA-P15.03 Escaleras y Barandas</a:t>
            </a:r>
            <a:endParaRPr lang="es-PE" sz="1200" dirty="0">
              <a:solidFill>
                <a:schemeClr val="tx1"/>
              </a:solidFill>
            </a:endParaRPr>
          </a:p>
        </p:txBody>
      </p:sp>
      <p:sp>
        <p:nvSpPr>
          <p:cNvPr id="28" name="Rectángulo redondeado 27"/>
          <p:cNvSpPr/>
          <p:nvPr/>
        </p:nvSpPr>
        <p:spPr>
          <a:xfrm>
            <a:off x="939796" y="5819983"/>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SSYMA-P15.04 </a:t>
            </a:r>
            <a:r>
              <a:rPr lang="es-PE" sz="1200" dirty="0" err="1" smtClean="0">
                <a:solidFill>
                  <a:schemeClr val="tx1"/>
                </a:solidFill>
              </a:rPr>
              <a:t>Izaje</a:t>
            </a:r>
            <a:r>
              <a:rPr lang="es-PE" sz="1200" dirty="0" smtClean="0">
                <a:solidFill>
                  <a:schemeClr val="tx1"/>
                </a:solidFill>
              </a:rPr>
              <a:t> y Grúas</a:t>
            </a:r>
            <a:endParaRPr lang="es-PE" sz="1200" dirty="0">
              <a:solidFill>
                <a:schemeClr val="tx1"/>
              </a:solidFill>
            </a:endParaRPr>
          </a:p>
        </p:txBody>
      </p:sp>
      <p:sp>
        <p:nvSpPr>
          <p:cNvPr id="29" name="Rectángulo redondeado 28"/>
          <p:cNvSpPr/>
          <p:nvPr/>
        </p:nvSpPr>
        <p:spPr>
          <a:xfrm>
            <a:off x="939796" y="6100141"/>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SSYMA-P17.01 Herramientas Portátiles</a:t>
            </a:r>
            <a:endParaRPr lang="es-PE" sz="1200" dirty="0">
              <a:solidFill>
                <a:schemeClr val="tx1"/>
              </a:solidFill>
            </a:endParaRPr>
          </a:p>
        </p:txBody>
      </p:sp>
      <p:sp>
        <p:nvSpPr>
          <p:cNvPr id="30" name="Rectángulo redondeado 29"/>
          <p:cNvSpPr/>
          <p:nvPr/>
        </p:nvSpPr>
        <p:spPr>
          <a:xfrm>
            <a:off x="6375397" y="2180132"/>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SSYMA-P17.02 Guardas y Partes Móviles</a:t>
            </a:r>
            <a:endParaRPr lang="es-PE" sz="1200" dirty="0">
              <a:solidFill>
                <a:schemeClr val="tx1"/>
              </a:solidFill>
            </a:endParaRPr>
          </a:p>
        </p:txBody>
      </p:sp>
      <p:sp>
        <p:nvSpPr>
          <p:cNvPr id="31" name="Rectángulo redondeado 30"/>
          <p:cNvSpPr/>
          <p:nvPr/>
        </p:nvSpPr>
        <p:spPr>
          <a:xfrm>
            <a:off x="6375397" y="2464300"/>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SSYMA-P18.01 Materiales Peligrosos</a:t>
            </a:r>
            <a:endParaRPr lang="es-PE" sz="1200" dirty="0">
              <a:solidFill>
                <a:schemeClr val="tx1"/>
              </a:solidFill>
            </a:endParaRPr>
          </a:p>
        </p:txBody>
      </p:sp>
      <p:sp>
        <p:nvSpPr>
          <p:cNvPr id="32" name="Rectángulo redondeado 31"/>
          <p:cNvSpPr/>
          <p:nvPr/>
        </p:nvSpPr>
        <p:spPr>
          <a:xfrm>
            <a:off x="6375397" y="2744458"/>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SSYMA-P18.02 Protección Respiratoria</a:t>
            </a:r>
            <a:endParaRPr lang="es-PE" sz="1200" dirty="0">
              <a:solidFill>
                <a:schemeClr val="tx1"/>
              </a:solidFill>
            </a:endParaRPr>
          </a:p>
        </p:txBody>
      </p:sp>
      <p:sp>
        <p:nvSpPr>
          <p:cNvPr id="33" name="Rectángulo redondeado 32"/>
          <p:cNvSpPr/>
          <p:nvPr/>
        </p:nvSpPr>
        <p:spPr>
          <a:xfrm>
            <a:off x="6375397" y="3024616"/>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SSYMA-P19.01 Protección Auditiva</a:t>
            </a:r>
            <a:endParaRPr lang="es-PE" sz="1200" dirty="0">
              <a:solidFill>
                <a:schemeClr val="tx1"/>
              </a:solidFill>
            </a:endParaRPr>
          </a:p>
        </p:txBody>
      </p:sp>
      <p:sp>
        <p:nvSpPr>
          <p:cNvPr id="34" name="Rectángulo redondeado 33"/>
          <p:cNvSpPr/>
          <p:nvPr/>
        </p:nvSpPr>
        <p:spPr>
          <a:xfrm>
            <a:off x="6375397" y="3294665"/>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SSYMA-P19.02 Iluminación</a:t>
            </a:r>
            <a:endParaRPr lang="es-PE" sz="1200" dirty="0">
              <a:solidFill>
                <a:schemeClr val="tx1"/>
              </a:solidFill>
            </a:endParaRPr>
          </a:p>
        </p:txBody>
      </p:sp>
      <p:sp>
        <p:nvSpPr>
          <p:cNvPr id="35" name="Rectángulo redondeado 34"/>
          <p:cNvSpPr/>
          <p:nvPr/>
        </p:nvSpPr>
        <p:spPr>
          <a:xfrm>
            <a:off x="6375397" y="3578833"/>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SSYMA-P19.03 Protección Radiológica</a:t>
            </a:r>
            <a:endParaRPr lang="es-PE" sz="1200" dirty="0">
              <a:solidFill>
                <a:schemeClr val="tx1"/>
              </a:solidFill>
            </a:endParaRPr>
          </a:p>
        </p:txBody>
      </p:sp>
      <p:sp>
        <p:nvSpPr>
          <p:cNvPr id="36" name="Rectángulo redondeado 35"/>
          <p:cNvSpPr/>
          <p:nvPr/>
        </p:nvSpPr>
        <p:spPr>
          <a:xfrm>
            <a:off x="6375397" y="3858991"/>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SSYMA-P20.01 Prevención de enfermedades infecto contagiosas</a:t>
            </a:r>
            <a:endParaRPr lang="es-PE" sz="1200" dirty="0">
              <a:solidFill>
                <a:schemeClr val="tx1"/>
              </a:solidFill>
            </a:endParaRPr>
          </a:p>
        </p:txBody>
      </p:sp>
      <p:sp>
        <p:nvSpPr>
          <p:cNvPr id="38" name="Rectángulo redondeado 37"/>
          <p:cNvSpPr/>
          <p:nvPr/>
        </p:nvSpPr>
        <p:spPr>
          <a:xfrm>
            <a:off x="6375397" y="4139149"/>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SSYMA-P20.02 Prevención de enfermedades diarreicas agudas</a:t>
            </a:r>
            <a:endParaRPr lang="es-PE" sz="1200" dirty="0">
              <a:solidFill>
                <a:schemeClr val="tx1"/>
              </a:solidFill>
            </a:endParaRPr>
          </a:p>
        </p:txBody>
      </p:sp>
      <p:sp>
        <p:nvSpPr>
          <p:cNvPr id="39" name="Rectángulo redondeado 38"/>
          <p:cNvSpPr/>
          <p:nvPr/>
        </p:nvSpPr>
        <p:spPr>
          <a:xfrm>
            <a:off x="6375396" y="4421629"/>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SSYMA-P20.03 Células de trabajo</a:t>
            </a:r>
            <a:endParaRPr lang="es-PE" sz="1200" dirty="0">
              <a:solidFill>
                <a:schemeClr val="tx1"/>
              </a:solidFill>
            </a:endParaRPr>
          </a:p>
        </p:txBody>
      </p:sp>
      <p:sp>
        <p:nvSpPr>
          <p:cNvPr id="40" name="Rectángulo redondeado 39"/>
          <p:cNvSpPr/>
          <p:nvPr/>
        </p:nvSpPr>
        <p:spPr>
          <a:xfrm>
            <a:off x="6375396" y="4705797"/>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SSYMA-P20.04 Prevención de contagio por COVID 19</a:t>
            </a:r>
            <a:endParaRPr lang="es-PE" sz="1200" dirty="0">
              <a:solidFill>
                <a:schemeClr val="tx1"/>
              </a:solidFill>
            </a:endParaRPr>
          </a:p>
        </p:txBody>
      </p:sp>
      <p:sp>
        <p:nvSpPr>
          <p:cNvPr id="41" name="Rectángulo redondeado 40"/>
          <p:cNvSpPr/>
          <p:nvPr/>
        </p:nvSpPr>
        <p:spPr>
          <a:xfrm>
            <a:off x="6375396" y="4985955"/>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SSYMA-P20.05 Gestión de Fatiga</a:t>
            </a:r>
            <a:endParaRPr lang="es-PE" sz="1200" dirty="0">
              <a:solidFill>
                <a:schemeClr val="tx1"/>
              </a:solidFill>
            </a:endParaRPr>
          </a:p>
        </p:txBody>
      </p:sp>
      <p:sp>
        <p:nvSpPr>
          <p:cNvPr id="42" name="Rectángulo redondeado 41"/>
          <p:cNvSpPr/>
          <p:nvPr/>
        </p:nvSpPr>
        <p:spPr>
          <a:xfrm>
            <a:off x="6375396" y="5266113"/>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SSYMA-P20.06 Cuidado de la salud mentar y emocional</a:t>
            </a:r>
            <a:endParaRPr lang="es-PE" sz="1200" dirty="0">
              <a:solidFill>
                <a:schemeClr val="tx1"/>
              </a:solidFill>
            </a:endParaRPr>
          </a:p>
        </p:txBody>
      </p:sp>
      <p:sp>
        <p:nvSpPr>
          <p:cNvPr id="43" name="Rectángulo redondeado 42"/>
          <p:cNvSpPr/>
          <p:nvPr/>
        </p:nvSpPr>
        <p:spPr>
          <a:xfrm>
            <a:off x="6375396" y="5536162"/>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SSYMA-P20.07 Trabajo Flexible</a:t>
            </a:r>
            <a:endParaRPr lang="es-PE" sz="1200" dirty="0">
              <a:solidFill>
                <a:schemeClr val="tx1"/>
              </a:solidFill>
            </a:endParaRPr>
          </a:p>
        </p:txBody>
      </p:sp>
      <p:sp>
        <p:nvSpPr>
          <p:cNvPr id="44" name="Rectángulo redondeado 43"/>
          <p:cNvSpPr/>
          <p:nvPr/>
        </p:nvSpPr>
        <p:spPr>
          <a:xfrm>
            <a:off x="6375396" y="5820330"/>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SSYMA-P21.1 Cero Alcohol y Drogas</a:t>
            </a:r>
            <a:endParaRPr lang="es-PE" sz="1200" dirty="0">
              <a:solidFill>
                <a:schemeClr val="tx1"/>
              </a:solidFill>
            </a:endParaRPr>
          </a:p>
        </p:txBody>
      </p:sp>
      <p:sp>
        <p:nvSpPr>
          <p:cNvPr id="45"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Procedimientos (estándares) que corresponden al área</a:t>
            </a:r>
            <a:endParaRPr lang="es-ES" sz="2200" b="0" i="1" dirty="0">
              <a:solidFill>
                <a:schemeClr val="accent3"/>
              </a:solidFill>
            </a:endParaRPr>
          </a:p>
        </p:txBody>
      </p:sp>
    </p:spTree>
    <p:extLst>
      <p:ext uri="{BB962C8B-B14F-4D97-AF65-F5344CB8AC3E}">
        <p14:creationId xmlns:p14="http://schemas.microsoft.com/office/powerpoint/2010/main" val="27665695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44</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Control de materiales peligrosos utilizados en las áreas</a:t>
            </a:r>
            <a:endParaRPr lang="es-ES" sz="2200" b="0" i="1" dirty="0">
              <a:solidFill>
                <a:schemeClr val="accent3"/>
              </a:solidFill>
            </a:endParaRPr>
          </a:p>
        </p:txBody>
      </p:sp>
      <p:sp>
        <p:nvSpPr>
          <p:cNvPr id="11" name="3 Rectángulo"/>
          <p:cNvSpPr/>
          <p:nvPr/>
        </p:nvSpPr>
        <p:spPr>
          <a:xfrm>
            <a:off x="1326524" y="1967355"/>
            <a:ext cx="3508989" cy="612934"/>
          </a:xfrm>
          <a:prstGeom prst="roundRect">
            <a:avLst/>
          </a:prstGeom>
          <a:solidFill>
            <a:srgbClr val="009999"/>
          </a:solidFill>
        </p:spPr>
        <p:txBody>
          <a:bodyPr wrap="square" anchor="ctr">
            <a:spAutoFit/>
          </a:bodyPr>
          <a:lstStyle/>
          <a:p>
            <a:pPr algn="ctr">
              <a:lnSpc>
                <a:spcPct val="150000"/>
              </a:lnSpc>
            </a:pPr>
            <a:r>
              <a:rPr lang="es-MX" sz="2000" b="1" dirty="0">
                <a:solidFill>
                  <a:schemeClr val="bg1"/>
                </a:solidFill>
                <a:latin typeface="Arial" pitchFamily="34" charset="0"/>
                <a:cs typeface="Arial" pitchFamily="34" charset="0"/>
              </a:rPr>
              <a:t>Riesgos</a:t>
            </a:r>
          </a:p>
        </p:txBody>
      </p:sp>
      <p:sp>
        <p:nvSpPr>
          <p:cNvPr id="12" name="3 Rectángulo"/>
          <p:cNvSpPr/>
          <p:nvPr/>
        </p:nvSpPr>
        <p:spPr>
          <a:xfrm>
            <a:off x="1326525" y="3522823"/>
            <a:ext cx="3508989" cy="612934"/>
          </a:xfrm>
          <a:prstGeom prst="roundRect">
            <a:avLst/>
          </a:prstGeom>
          <a:solidFill>
            <a:srgbClr val="009999"/>
          </a:solidFill>
        </p:spPr>
        <p:txBody>
          <a:bodyPr wrap="square" anchor="ctr">
            <a:spAutoFit/>
          </a:bodyPr>
          <a:lstStyle/>
          <a:p>
            <a:pPr algn="ctr">
              <a:lnSpc>
                <a:spcPct val="150000"/>
              </a:lnSpc>
            </a:pPr>
            <a:r>
              <a:rPr lang="es-MX" sz="2000" b="1" dirty="0">
                <a:solidFill>
                  <a:schemeClr val="bg1"/>
                </a:solidFill>
                <a:latin typeface="Arial" pitchFamily="34" charset="0"/>
                <a:cs typeface="Arial" pitchFamily="34" charset="0"/>
              </a:rPr>
              <a:t>Controles</a:t>
            </a:r>
          </a:p>
        </p:txBody>
      </p:sp>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436" y="1967355"/>
            <a:ext cx="3353527" cy="3994384"/>
          </a:xfrm>
          <a:prstGeom prst="rect">
            <a:avLst/>
          </a:prstGeom>
        </p:spPr>
      </p:pic>
    </p:spTree>
    <p:extLst>
      <p:ext uri="{BB962C8B-B14F-4D97-AF65-F5344CB8AC3E}">
        <p14:creationId xmlns:p14="http://schemas.microsoft.com/office/powerpoint/2010/main" val="34225334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45</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Control de materiales </a:t>
            </a:r>
            <a:r>
              <a:rPr lang="es-ES" sz="2200" b="0" i="1" dirty="0">
                <a:solidFill>
                  <a:schemeClr val="accent3"/>
                </a:solidFill>
              </a:rPr>
              <a:t>p</a:t>
            </a:r>
            <a:r>
              <a:rPr lang="es-ES" sz="2200" b="0" i="1" dirty="0" smtClean="0">
                <a:solidFill>
                  <a:schemeClr val="accent3"/>
                </a:solidFill>
              </a:rPr>
              <a:t>eligrosos – Rombo NFPA 704</a:t>
            </a:r>
            <a:endParaRPr lang="es-ES" sz="2200" b="0" i="1" dirty="0">
              <a:solidFill>
                <a:schemeClr val="accent3"/>
              </a:solidFill>
            </a:endParaRPr>
          </a:p>
        </p:txBody>
      </p:sp>
      <p:sp>
        <p:nvSpPr>
          <p:cNvPr id="10" name="AutoShape 9"/>
          <p:cNvSpPr>
            <a:spLocks noChangeArrowheads="1"/>
          </p:cNvSpPr>
          <p:nvPr/>
        </p:nvSpPr>
        <p:spPr bwMode="auto">
          <a:xfrm>
            <a:off x="5504278" y="1723849"/>
            <a:ext cx="2305050" cy="2052638"/>
          </a:xfrm>
          <a:prstGeom prst="diamond">
            <a:avLst/>
          </a:prstGeom>
          <a:solidFill>
            <a:srgbClr val="FF0000"/>
          </a:solidFill>
          <a:ln w="25400">
            <a:solidFill>
              <a:srgbClr val="000000"/>
            </a:solidFill>
            <a:miter lim="800000"/>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s-PE" sz="1800" b="0" i="0" u="none" strike="noStrike" kern="0" cap="none" spc="0" normalizeH="0" baseline="0" noProof="0" dirty="0">
              <a:ln>
                <a:noFill/>
              </a:ln>
              <a:solidFill>
                <a:srgbClr val="000000"/>
              </a:solidFill>
              <a:effectLst/>
              <a:uLnTx/>
              <a:uFillTx/>
              <a:latin typeface="Arial" pitchFamily="34" charset="0"/>
              <a:cs typeface="Arial" pitchFamily="34" charset="0"/>
            </a:endParaRPr>
          </a:p>
        </p:txBody>
      </p:sp>
      <p:sp>
        <p:nvSpPr>
          <p:cNvPr id="14" name="AutoShape 10"/>
          <p:cNvSpPr>
            <a:spLocks noChangeArrowheads="1"/>
          </p:cNvSpPr>
          <p:nvPr/>
        </p:nvSpPr>
        <p:spPr bwMode="auto">
          <a:xfrm>
            <a:off x="6655216" y="2750962"/>
            <a:ext cx="2306637" cy="2052637"/>
          </a:xfrm>
          <a:prstGeom prst="diamond">
            <a:avLst/>
          </a:prstGeom>
          <a:solidFill>
            <a:srgbClr val="FFFF00"/>
          </a:solidFill>
          <a:ln w="25400">
            <a:solidFill>
              <a:srgbClr val="000000"/>
            </a:solidFill>
            <a:miter lim="800000"/>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s-PE" sz="1800" b="0" i="0" u="none" strike="noStrike" kern="0" cap="none" spc="0" normalizeH="0" baseline="0" noProof="0" dirty="0">
              <a:ln>
                <a:noFill/>
              </a:ln>
              <a:solidFill>
                <a:srgbClr val="000000"/>
              </a:solidFill>
              <a:effectLst/>
              <a:uLnTx/>
              <a:uFillTx/>
              <a:latin typeface="Arial" pitchFamily="34" charset="0"/>
              <a:cs typeface="Arial" pitchFamily="34" charset="0"/>
            </a:endParaRPr>
          </a:p>
        </p:txBody>
      </p:sp>
      <p:sp>
        <p:nvSpPr>
          <p:cNvPr id="15" name="AutoShape 11"/>
          <p:cNvSpPr>
            <a:spLocks noChangeArrowheads="1"/>
          </p:cNvSpPr>
          <p:nvPr/>
        </p:nvSpPr>
        <p:spPr bwMode="auto">
          <a:xfrm>
            <a:off x="5504278" y="3730449"/>
            <a:ext cx="2305050" cy="2052637"/>
          </a:xfrm>
          <a:prstGeom prst="diamond">
            <a:avLst/>
          </a:prstGeom>
          <a:solidFill>
            <a:srgbClr val="FFFFFF"/>
          </a:solidFill>
          <a:ln w="25400">
            <a:solidFill>
              <a:srgbClr val="000000"/>
            </a:solidFill>
            <a:miter lim="800000"/>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s-PE" sz="4000" b="1" i="0" u="none" strike="noStrike" kern="0" cap="none" spc="0" normalizeH="0" baseline="0" noProof="0" dirty="0">
                <a:ln>
                  <a:noFill/>
                </a:ln>
                <a:solidFill>
                  <a:srgbClr val="000000"/>
                </a:solidFill>
                <a:effectLst/>
                <a:uLnTx/>
                <a:uFillTx/>
                <a:latin typeface="Arial" pitchFamily="34" charset="0"/>
                <a:cs typeface="Arial" pitchFamily="34" charset="0"/>
              </a:rPr>
              <a:t>ALC</a:t>
            </a:r>
          </a:p>
        </p:txBody>
      </p:sp>
      <p:sp>
        <p:nvSpPr>
          <p:cNvPr id="16" name="AutoShape 12"/>
          <p:cNvSpPr>
            <a:spLocks noChangeArrowheads="1"/>
          </p:cNvSpPr>
          <p:nvPr/>
        </p:nvSpPr>
        <p:spPr bwMode="auto">
          <a:xfrm>
            <a:off x="4379049" y="2723666"/>
            <a:ext cx="2306638" cy="2052637"/>
          </a:xfrm>
          <a:prstGeom prst="diamond">
            <a:avLst/>
          </a:prstGeom>
          <a:solidFill>
            <a:srgbClr val="0000FF"/>
          </a:solidFill>
          <a:ln w="25400">
            <a:solidFill>
              <a:srgbClr val="000000"/>
            </a:solidFill>
            <a:miter lim="800000"/>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s-PE" sz="1800" b="0" i="0" u="none" strike="noStrike" kern="0" cap="none" spc="0" normalizeH="0" baseline="0" noProof="0" dirty="0">
              <a:ln>
                <a:noFill/>
              </a:ln>
              <a:solidFill>
                <a:srgbClr val="000000"/>
              </a:solidFill>
              <a:effectLst/>
              <a:uLnTx/>
              <a:uFillTx/>
              <a:latin typeface="Arial" pitchFamily="34" charset="0"/>
              <a:cs typeface="Arial" pitchFamily="34" charset="0"/>
            </a:endParaRPr>
          </a:p>
        </p:txBody>
      </p:sp>
      <p:grpSp>
        <p:nvGrpSpPr>
          <p:cNvPr id="17" name="Group 13"/>
          <p:cNvGrpSpPr>
            <a:grpSpLocks/>
          </p:cNvGrpSpPr>
          <p:nvPr/>
        </p:nvGrpSpPr>
        <p:grpSpPr bwMode="auto">
          <a:xfrm>
            <a:off x="2646778" y="1647649"/>
            <a:ext cx="2554416" cy="1938338"/>
            <a:chOff x="466" y="893"/>
            <a:chExt cx="1823" cy="1403"/>
          </a:xfrm>
        </p:grpSpPr>
        <p:sp>
          <p:nvSpPr>
            <p:cNvPr id="18" name="Text Box 14"/>
            <p:cNvSpPr txBox="1">
              <a:spLocks noChangeArrowheads="1"/>
            </p:cNvSpPr>
            <p:nvPr/>
          </p:nvSpPr>
          <p:spPr bwMode="auto">
            <a:xfrm>
              <a:off x="466" y="893"/>
              <a:ext cx="1823" cy="1147"/>
            </a:xfrm>
            <a:prstGeom prst="rect">
              <a:avLst/>
            </a:prstGeom>
            <a:noFill/>
            <a:ln w="9525">
              <a:noFill/>
              <a:miter lim="800000"/>
              <a:headEnd/>
              <a:tailEnd/>
            </a:ln>
          </p:spPr>
          <p:txBody>
            <a:bodyPr>
              <a:spAutoFit/>
            </a:bodyPr>
            <a:lstStyle/>
            <a:p>
              <a:pPr algn="ctr" eaLnBrk="0" hangingPunct="0">
                <a:spcBef>
                  <a:spcPct val="50000"/>
                </a:spcBef>
              </a:pPr>
              <a:r>
                <a:rPr lang="es-BO" sz="2000" b="1" dirty="0">
                  <a:solidFill>
                    <a:srgbClr val="002060"/>
                  </a:solidFill>
                  <a:latin typeface="Arial" pitchFamily="34" charset="0"/>
                  <a:cs typeface="Arial" pitchFamily="34" charset="0"/>
                </a:rPr>
                <a:t>SALUD</a:t>
              </a:r>
            </a:p>
            <a:p>
              <a:pPr algn="ctr" eaLnBrk="0" hangingPunct="0">
                <a:spcBef>
                  <a:spcPct val="50000"/>
                </a:spcBef>
              </a:pPr>
              <a:r>
                <a:rPr lang="es-ES_tradnl" sz="1400" b="1" dirty="0">
                  <a:solidFill>
                    <a:srgbClr val="000000"/>
                  </a:solidFill>
                  <a:latin typeface="Arial" pitchFamily="34" charset="0"/>
                  <a:cs typeface="Arial" pitchFamily="34" charset="0"/>
                </a:rPr>
                <a:t>   4 Riesgo Extremo</a:t>
              </a:r>
            </a:p>
            <a:p>
              <a:pPr algn="ctr" eaLnBrk="0" hangingPunct="0"/>
              <a:r>
                <a:rPr lang="es-ES_tradnl" sz="1400" b="1" dirty="0">
                  <a:solidFill>
                    <a:srgbClr val="000000"/>
                  </a:solidFill>
                  <a:latin typeface="Arial" pitchFamily="34" charset="0"/>
                  <a:cs typeface="Arial" pitchFamily="34" charset="0"/>
                </a:rPr>
                <a:t>3 Riesgo Severo</a:t>
              </a:r>
            </a:p>
            <a:p>
              <a:pPr algn="ctr" eaLnBrk="0" hangingPunct="0"/>
              <a:r>
                <a:rPr lang="es-ES_tradnl" sz="1400" b="1" dirty="0">
                  <a:solidFill>
                    <a:srgbClr val="000000"/>
                  </a:solidFill>
                  <a:latin typeface="Arial" pitchFamily="34" charset="0"/>
                  <a:cs typeface="Arial" pitchFamily="34" charset="0"/>
                </a:rPr>
                <a:t>       2 Riesgo Moderado</a:t>
              </a:r>
            </a:p>
            <a:p>
              <a:pPr algn="ctr" eaLnBrk="0" hangingPunct="0"/>
              <a:r>
                <a:rPr lang="es-ES_tradnl" sz="1400" b="1" dirty="0">
                  <a:solidFill>
                    <a:srgbClr val="000000"/>
                  </a:solidFill>
                  <a:latin typeface="Arial" pitchFamily="34" charset="0"/>
                  <a:cs typeface="Arial" pitchFamily="34" charset="0"/>
                </a:rPr>
                <a:t>1 Riesgo Ligero</a:t>
              </a:r>
            </a:p>
            <a:p>
              <a:pPr algn="ctr" eaLnBrk="0" hangingPunct="0"/>
              <a:r>
                <a:rPr lang="es-ES_tradnl" sz="1400" b="1" dirty="0">
                  <a:solidFill>
                    <a:srgbClr val="000000"/>
                  </a:solidFill>
                  <a:latin typeface="Arial" pitchFamily="34" charset="0"/>
                  <a:cs typeface="Arial" pitchFamily="34" charset="0"/>
                </a:rPr>
                <a:t>      0 Material Normal</a:t>
              </a:r>
              <a:endParaRPr lang="en-US" sz="1400" b="1" dirty="0">
                <a:solidFill>
                  <a:srgbClr val="000000"/>
                </a:solidFill>
                <a:latin typeface="Arial" pitchFamily="34" charset="0"/>
                <a:cs typeface="Arial" pitchFamily="34" charset="0"/>
              </a:endParaRPr>
            </a:p>
          </p:txBody>
        </p:sp>
        <p:sp>
          <p:nvSpPr>
            <p:cNvPr id="19" name="Line 15"/>
            <p:cNvSpPr>
              <a:spLocks noChangeShapeType="1"/>
            </p:cNvSpPr>
            <p:nvPr/>
          </p:nvSpPr>
          <p:spPr bwMode="auto">
            <a:xfrm flipH="1" flipV="1">
              <a:off x="1746" y="1932"/>
              <a:ext cx="272" cy="364"/>
            </a:xfrm>
            <a:prstGeom prst="line">
              <a:avLst/>
            </a:prstGeom>
            <a:noFill/>
            <a:ln w="9525">
              <a:noFill/>
              <a:round/>
              <a:headEnd/>
              <a:tailEnd type="triangle" w="med" len="med"/>
            </a:ln>
          </p:spPr>
          <p:txBody>
            <a:bodyPr/>
            <a:lstStyle/>
            <a:p>
              <a:endParaRPr lang="es-PE" dirty="0">
                <a:solidFill>
                  <a:srgbClr val="000000"/>
                </a:solidFill>
                <a:latin typeface="Arial" pitchFamily="34" charset="0"/>
                <a:cs typeface="Arial" pitchFamily="34" charset="0"/>
              </a:endParaRPr>
            </a:p>
          </p:txBody>
        </p:sp>
      </p:grpSp>
      <p:grpSp>
        <p:nvGrpSpPr>
          <p:cNvPr id="20" name="Group 16"/>
          <p:cNvGrpSpPr>
            <a:grpSpLocks/>
          </p:cNvGrpSpPr>
          <p:nvPr/>
        </p:nvGrpSpPr>
        <p:grpSpPr bwMode="auto">
          <a:xfrm>
            <a:off x="3169664" y="4211464"/>
            <a:ext cx="3382967" cy="1941131"/>
            <a:chOff x="923" y="3035"/>
            <a:chExt cx="2222" cy="1319"/>
          </a:xfrm>
        </p:grpSpPr>
        <p:grpSp>
          <p:nvGrpSpPr>
            <p:cNvPr id="21" name="Group 17"/>
            <p:cNvGrpSpPr>
              <a:grpSpLocks/>
            </p:cNvGrpSpPr>
            <p:nvPr/>
          </p:nvGrpSpPr>
          <p:grpSpPr bwMode="auto">
            <a:xfrm>
              <a:off x="923" y="3035"/>
              <a:ext cx="2222" cy="1319"/>
              <a:chOff x="923" y="3035"/>
              <a:chExt cx="2222" cy="1319"/>
            </a:xfrm>
          </p:grpSpPr>
          <p:sp>
            <p:nvSpPr>
              <p:cNvPr id="23" name="Text Box 18"/>
              <p:cNvSpPr txBox="1">
                <a:spLocks noChangeArrowheads="1"/>
              </p:cNvSpPr>
              <p:nvPr/>
            </p:nvSpPr>
            <p:spPr bwMode="auto">
              <a:xfrm>
                <a:off x="923" y="3204"/>
                <a:ext cx="2222" cy="1150"/>
              </a:xfrm>
              <a:prstGeom prst="rect">
                <a:avLst/>
              </a:prstGeom>
              <a:noFill/>
              <a:ln w="9525">
                <a:noFill/>
                <a:miter lim="800000"/>
                <a:headEnd/>
                <a:tailEnd/>
              </a:ln>
            </p:spPr>
            <p:txBody>
              <a:bodyPr>
                <a:spAutoFit/>
              </a:body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s-BO" sz="2000" b="1" i="0" u="none" strike="noStrike" kern="0" cap="none" spc="0" normalizeH="0" baseline="0" noProof="0" dirty="0">
                    <a:ln>
                      <a:noFill/>
                    </a:ln>
                    <a:solidFill>
                      <a:srgbClr val="002060"/>
                    </a:solidFill>
                    <a:effectLst/>
                    <a:uLnTx/>
                    <a:uFillTx/>
                    <a:latin typeface="Arial" pitchFamily="34" charset="0"/>
                    <a:ea typeface="Tahoma" pitchFamily="34" charset="0"/>
                    <a:cs typeface="Arial" pitchFamily="34" charset="0"/>
                  </a:rPr>
                  <a:t>ESPECÍFICO</a:t>
                </a:r>
              </a:p>
              <a:p>
                <a:pPr marL="0" marR="0" lvl="1" indent="0" defTabSz="914400" eaLnBrk="1" fontAlgn="auto" latinLnBrk="0" hangingPunct="1">
                  <a:lnSpc>
                    <a:spcPct val="100000"/>
                  </a:lnSpc>
                  <a:spcBef>
                    <a:spcPts val="0"/>
                  </a:spcBef>
                  <a:spcAft>
                    <a:spcPts val="0"/>
                  </a:spcAft>
                  <a:buClrTx/>
                  <a:buSzTx/>
                  <a:buFontTx/>
                  <a:buNone/>
                  <a:tabLst/>
                  <a:defRPr/>
                </a:pPr>
                <a:r>
                  <a:rPr kumimoji="0" lang="es-ES_tradnl" sz="1400" b="1" i="0" u="none" strike="noStrike" kern="0" cap="none" spc="0" normalizeH="0" baseline="0" noProof="0" dirty="0">
                    <a:ln>
                      <a:noFill/>
                    </a:ln>
                    <a:solidFill>
                      <a:srgbClr val="000000"/>
                    </a:solidFill>
                    <a:effectLst/>
                    <a:uLnTx/>
                    <a:uFillTx/>
                    <a:latin typeface="Arial" pitchFamily="34" charset="0"/>
                    <a:cs typeface="Arial" pitchFamily="34" charset="0"/>
                  </a:rPr>
                  <a:t>OXY	Oxidante</a:t>
                </a:r>
              </a:p>
              <a:p>
                <a:pPr marL="0" marR="0" lvl="1" indent="0" defTabSz="914400" eaLnBrk="1" fontAlgn="auto" latinLnBrk="0" hangingPunct="1">
                  <a:lnSpc>
                    <a:spcPct val="100000"/>
                  </a:lnSpc>
                  <a:spcBef>
                    <a:spcPts val="0"/>
                  </a:spcBef>
                  <a:spcAft>
                    <a:spcPts val="0"/>
                  </a:spcAft>
                  <a:buClrTx/>
                  <a:buSzTx/>
                  <a:buFontTx/>
                  <a:buNone/>
                  <a:tabLst/>
                  <a:defRPr/>
                </a:pPr>
                <a:r>
                  <a:rPr kumimoji="0" lang="es-ES_tradnl" sz="1400" b="1" i="0" u="none" strike="noStrike" kern="0" cap="none" spc="0" normalizeH="0" baseline="0" noProof="0" dirty="0">
                    <a:ln>
                      <a:noFill/>
                    </a:ln>
                    <a:solidFill>
                      <a:srgbClr val="000000"/>
                    </a:solidFill>
                    <a:effectLst/>
                    <a:uLnTx/>
                    <a:uFillTx/>
                    <a:latin typeface="Arial" pitchFamily="34" charset="0"/>
                    <a:cs typeface="Arial" pitchFamily="34" charset="0"/>
                  </a:rPr>
                  <a:t>ACID	Ácido </a:t>
                </a:r>
              </a:p>
              <a:p>
                <a:pPr marL="0" marR="0" lvl="1" indent="0" defTabSz="914400" eaLnBrk="1" fontAlgn="auto" latinLnBrk="0" hangingPunct="1">
                  <a:lnSpc>
                    <a:spcPct val="100000"/>
                  </a:lnSpc>
                  <a:spcBef>
                    <a:spcPts val="0"/>
                  </a:spcBef>
                  <a:spcAft>
                    <a:spcPts val="0"/>
                  </a:spcAft>
                  <a:buClrTx/>
                  <a:buSzTx/>
                  <a:buFontTx/>
                  <a:buNone/>
                  <a:tabLst/>
                  <a:defRPr/>
                </a:pPr>
                <a:r>
                  <a:rPr kumimoji="0" lang="es-ES_tradnl" sz="1400" b="1" i="0" u="none" strike="noStrike" kern="0" cap="none" spc="0" normalizeH="0" baseline="0" noProof="0" dirty="0">
                    <a:ln>
                      <a:noFill/>
                    </a:ln>
                    <a:solidFill>
                      <a:srgbClr val="000000"/>
                    </a:solidFill>
                    <a:effectLst/>
                    <a:uLnTx/>
                    <a:uFillTx/>
                    <a:latin typeface="Arial" pitchFamily="34" charset="0"/>
                    <a:cs typeface="Arial" pitchFamily="34" charset="0"/>
                  </a:rPr>
                  <a:t>ALC 	Álcali 	</a:t>
                </a:r>
              </a:p>
              <a:p>
                <a:pPr marL="0" marR="0" lvl="1" indent="0" defTabSz="914400" eaLnBrk="1" fontAlgn="auto" latinLnBrk="0" hangingPunct="1">
                  <a:lnSpc>
                    <a:spcPct val="100000"/>
                  </a:lnSpc>
                  <a:spcBef>
                    <a:spcPts val="0"/>
                  </a:spcBef>
                  <a:spcAft>
                    <a:spcPts val="0"/>
                  </a:spcAft>
                  <a:buClrTx/>
                  <a:buSzTx/>
                  <a:buFontTx/>
                  <a:buNone/>
                  <a:tabLst/>
                  <a:defRPr/>
                </a:pPr>
                <a:r>
                  <a:rPr kumimoji="0" lang="es-ES_tradnl" sz="1400" b="1" i="0" u="none" strike="noStrike" kern="0" cap="none" spc="0" normalizeH="0" baseline="0" noProof="0" dirty="0">
                    <a:ln>
                      <a:noFill/>
                    </a:ln>
                    <a:solidFill>
                      <a:srgbClr val="000000"/>
                    </a:solidFill>
                    <a:effectLst/>
                    <a:uLnTx/>
                    <a:uFillTx/>
                    <a:latin typeface="Arial" pitchFamily="34" charset="0"/>
                    <a:cs typeface="Arial" pitchFamily="34" charset="0"/>
                  </a:rPr>
                  <a:t>COR  Corrosivo </a:t>
                </a:r>
              </a:p>
              <a:p>
                <a:pPr marL="0" marR="0" lvl="1" indent="0" defTabSz="914400" eaLnBrk="1" fontAlgn="auto" latinLnBrk="0" hangingPunct="1">
                  <a:lnSpc>
                    <a:spcPct val="100000"/>
                  </a:lnSpc>
                  <a:spcBef>
                    <a:spcPts val="0"/>
                  </a:spcBef>
                  <a:spcAft>
                    <a:spcPts val="0"/>
                  </a:spcAft>
                  <a:buClrTx/>
                  <a:buSzTx/>
                  <a:buFontTx/>
                  <a:buNone/>
                  <a:tabLst/>
                  <a:defRPr/>
                </a:pPr>
                <a:r>
                  <a:rPr kumimoji="0" lang="es-ES_tradnl" sz="1400" b="1" i="0" u="none" strike="sngStrike" kern="0" cap="none" spc="0" normalizeH="0" baseline="0" noProof="0" dirty="0">
                    <a:ln>
                      <a:noFill/>
                    </a:ln>
                    <a:solidFill>
                      <a:srgbClr val="000000"/>
                    </a:solidFill>
                    <a:effectLst/>
                    <a:uLnTx/>
                    <a:uFillTx/>
                    <a:latin typeface="Arial" pitchFamily="34" charset="0"/>
                    <a:cs typeface="Arial" pitchFamily="34" charset="0"/>
                  </a:rPr>
                  <a:t>W </a:t>
                </a:r>
                <a:r>
                  <a:rPr kumimoji="0" lang="es-ES_tradnl" sz="1400" b="1" i="0" u="none" strike="noStrike" kern="0" cap="none" spc="0" normalizeH="0" baseline="0" noProof="0" dirty="0">
                    <a:ln>
                      <a:noFill/>
                    </a:ln>
                    <a:solidFill>
                      <a:srgbClr val="000000"/>
                    </a:solidFill>
                    <a:effectLst/>
                    <a:uLnTx/>
                    <a:uFillTx/>
                    <a:latin typeface="Arial" pitchFamily="34" charset="0"/>
                    <a:cs typeface="Arial" pitchFamily="34" charset="0"/>
                  </a:rPr>
                  <a:t> 	No use agua</a:t>
                </a:r>
              </a:p>
              <a:p>
                <a:pPr marL="0" marR="0" lvl="1" indent="0" defTabSz="914400" eaLnBrk="1" fontAlgn="auto" latinLnBrk="0" hangingPunct="1">
                  <a:lnSpc>
                    <a:spcPct val="100000"/>
                  </a:lnSpc>
                  <a:spcBef>
                    <a:spcPts val="0"/>
                  </a:spcBef>
                  <a:spcAft>
                    <a:spcPts val="0"/>
                  </a:spcAft>
                  <a:buClrTx/>
                  <a:buSzTx/>
                  <a:buFontTx/>
                  <a:buNone/>
                  <a:tabLst/>
                  <a:defRPr/>
                </a:pPr>
                <a:r>
                  <a:rPr kumimoji="0" lang="es-ES_tradnl" sz="1400" b="1" i="0" u="none" strike="noStrike" kern="0" cap="none" spc="0" normalizeH="0" baseline="0" noProof="0" dirty="0">
                    <a:ln>
                      <a:noFill/>
                    </a:ln>
                    <a:solidFill>
                      <a:srgbClr val="000000"/>
                    </a:solidFill>
                    <a:effectLst/>
                    <a:uLnTx/>
                    <a:uFillTx/>
                    <a:latin typeface="Arial" pitchFamily="34" charset="0"/>
                    <a:cs typeface="Arial" pitchFamily="34" charset="0"/>
                  </a:rPr>
                  <a:t>          Riesgo de radiación</a:t>
                </a:r>
              </a:p>
            </p:txBody>
          </p:sp>
          <p:sp>
            <p:nvSpPr>
              <p:cNvPr id="24" name="Line 19"/>
              <p:cNvSpPr>
                <a:spLocks noChangeShapeType="1"/>
              </p:cNvSpPr>
              <p:nvPr/>
            </p:nvSpPr>
            <p:spPr bwMode="auto">
              <a:xfrm flipH="1" flipV="1">
                <a:off x="1957" y="3035"/>
                <a:ext cx="696" cy="350"/>
              </a:xfrm>
              <a:prstGeom prst="line">
                <a:avLst/>
              </a:prstGeom>
              <a:noFill/>
              <a:ln w="9525">
                <a:no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dirty="0">
                  <a:ln>
                    <a:noFill/>
                  </a:ln>
                  <a:solidFill>
                    <a:srgbClr val="000000"/>
                  </a:solidFill>
                  <a:effectLst/>
                  <a:uLnTx/>
                  <a:uFillTx/>
                  <a:latin typeface="Arial" pitchFamily="34" charset="0"/>
                  <a:cs typeface="Arial" pitchFamily="34" charset="0"/>
                </a:endParaRPr>
              </a:p>
            </p:txBody>
          </p:sp>
        </p:grpSp>
        <p:graphicFrame>
          <p:nvGraphicFramePr>
            <p:cNvPr id="22" name="Object 2"/>
            <p:cNvGraphicFramePr>
              <a:graphicFrameLocks noChangeAspect="1"/>
            </p:cNvGraphicFramePr>
            <p:nvPr>
              <p:extLst/>
            </p:nvPr>
          </p:nvGraphicFramePr>
          <p:xfrm>
            <a:off x="923" y="4193"/>
            <a:ext cx="192" cy="132"/>
          </p:xfrm>
          <a:graphic>
            <a:graphicData uri="http://schemas.openxmlformats.org/presentationml/2006/ole">
              <mc:AlternateContent xmlns:mc="http://schemas.openxmlformats.org/markup-compatibility/2006">
                <mc:Choice xmlns:v="urn:schemas-microsoft-com:vml" Requires="v">
                  <p:oleObj spid="_x0000_s1051" name="Foto de Photo Editor" r:id="rId4" imgW="304923" imgH="209524" progId="">
                    <p:embed/>
                  </p:oleObj>
                </mc:Choice>
                <mc:Fallback>
                  <p:oleObj name="Foto de Photo Editor" r:id="rId4" imgW="304923" imgH="209524" progId="">
                    <p:embed/>
                    <p:pic>
                      <p:nvPicPr>
                        <p:cNvPr id="2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 y="4193"/>
                          <a:ext cx="192" cy="132"/>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25" name="Group 21"/>
          <p:cNvGrpSpPr>
            <a:grpSpLocks/>
          </p:cNvGrpSpPr>
          <p:nvPr/>
        </p:nvGrpSpPr>
        <p:grpSpPr bwMode="auto">
          <a:xfrm>
            <a:off x="5711446" y="1361669"/>
            <a:ext cx="4483585" cy="1812926"/>
            <a:chOff x="3152" y="712"/>
            <a:chExt cx="2600" cy="1142"/>
          </a:xfrm>
        </p:grpSpPr>
        <p:sp>
          <p:nvSpPr>
            <p:cNvPr id="26" name="Text Box 22"/>
            <p:cNvSpPr txBox="1">
              <a:spLocks noChangeArrowheads="1"/>
            </p:cNvSpPr>
            <p:nvPr/>
          </p:nvSpPr>
          <p:spPr bwMode="auto">
            <a:xfrm>
              <a:off x="4237" y="712"/>
              <a:ext cx="1515" cy="998"/>
            </a:xfrm>
            <a:prstGeom prst="rect">
              <a:avLst/>
            </a:prstGeom>
            <a:noFill/>
            <a:ln w="9525">
              <a:noFill/>
              <a:miter lim="800000"/>
              <a:headEnd/>
              <a:tailEnd/>
            </a:ln>
          </p:spPr>
          <p:txBody>
            <a:bodyPr>
              <a:spAutoFit/>
            </a:bodyPr>
            <a:lstStyle/>
            <a:p>
              <a:pPr algn="ctr" eaLnBrk="0" hangingPunct="0">
                <a:spcBef>
                  <a:spcPct val="50000"/>
                </a:spcBef>
              </a:pPr>
              <a:r>
                <a:rPr lang="es-BO" sz="2000" b="1" dirty="0">
                  <a:solidFill>
                    <a:srgbClr val="002060"/>
                  </a:solidFill>
                  <a:latin typeface="Arial" pitchFamily="34" charset="0"/>
                  <a:cs typeface="Arial" pitchFamily="34" charset="0"/>
                </a:rPr>
                <a:t>INFLAMABILIDAD</a:t>
              </a:r>
            </a:p>
            <a:p>
              <a:pPr algn="ctr" eaLnBrk="0" hangingPunct="0">
                <a:spcBef>
                  <a:spcPct val="50000"/>
                </a:spcBef>
              </a:pPr>
              <a:r>
                <a:rPr lang="es-ES_tradnl" sz="1400" b="1" dirty="0">
                  <a:solidFill>
                    <a:srgbClr val="000000"/>
                  </a:solidFill>
                  <a:latin typeface="Arial" pitchFamily="34" charset="0"/>
                  <a:cs typeface="Arial" pitchFamily="34" charset="0"/>
                </a:rPr>
                <a:t>       4 Inferior a 70º F (23º C)</a:t>
              </a:r>
            </a:p>
            <a:p>
              <a:pPr algn="ctr" eaLnBrk="0" hangingPunct="0"/>
              <a:r>
                <a:rPr lang="es-ES_tradnl" sz="1400" b="1" dirty="0">
                  <a:solidFill>
                    <a:srgbClr val="000000"/>
                  </a:solidFill>
                  <a:latin typeface="Arial" pitchFamily="34" charset="0"/>
                  <a:cs typeface="Arial" pitchFamily="34" charset="0"/>
                </a:rPr>
                <a:t>3 Bajo 100º F (38º C)</a:t>
              </a:r>
            </a:p>
            <a:p>
              <a:pPr algn="ctr" eaLnBrk="0" hangingPunct="0"/>
              <a:r>
                <a:rPr lang="es-ES_tradnl" sz="1400" b="1" dirty="0">
                  <a:solidFill>
                    <a:srgbClr val="000000"/>
                  </a:solidFill>
                  <a:latin typeface="Arial" pitchFamily="34" charset="0"/>
                  <a:cs typeface="Arial" pitchFamily="34" charset="0"/>
                </a:rPr>
                <a:t>2 Bajo 200º F (93º C)</a:t>
              </a:r>
            </a:p>
            <a:p>
              <a:pPr algn="ctr" eaLnBrk="0" hangingPunct="0"/>
              <a:r>
                <a:rPr lang="es-ES_tradnl" sz="1400" b="1" dirty="0">
                  <a:solidFill>
                    <a:srgbClr val="000000"/>
                  </a:solidFill>
                  <a:latin typeface="Arial" pitchFamily="34" charset="0"/>
                  <a:cs typeface="Arial" pitchFamily="34" charset="0"/>
                </a:rPr>
                <a:t>  1 Sobre 200º F (93º C)</a:t>
              </a:r>
            </a:p>
            <a:p>
              <a:pPr algn="ctr" eaLnBrk="0" hangingPunct="0"/>
              <a:r>
                <a:rPr lang="es-ES_tradnl" sz="1400" b="1" dirty="0">
                  <a:solidFill>
                    <a:srgbClr val="000000"/>
                  </a:solidFill>
                  <a:latin typeface="Arial" pitchFamily="34" charset="0"/>
                  <a:cs typeface="Arial" pitchFamily="34" charset="0"/>
                </a:rPr>
                <a:t>0 No se Inflama</a:t>
              </a:r>
              <a:endParaRPr lang="en-US" sz="1400" b="1" dirty="0">
                <a:solidFill>
                  <a:srgbClr val="000000"/>
                </a:solidFill>
                <a:latin typeface="Arial" pitchFamily="34" charset="0"/>
                <a:cs typeface="Arial" pitchFamily="34" charset="0"/>
              </a:endParaRPr>
            </a:p>
          </p:txBody>
        </p:sp>
        <p:sp>
          <p:nvSpPr>
            <p:cNvPr id="27" name="Line 23"/>
            <p:cNvSpPr>
              <a:spLocks noChangeShapeType="1"/>
            </p:cNvSpPr>
            <p:nvPr/>
          </p:nvSpPr>
          <p:spPr bwMode="auto">
            <a:xfrm flipV="1">
              <a:off x="3152" y="893"/>
              <a:ext cx="862" cy="961"/>
            </a:xfrm>
            <a:prstGeom prst="line">
              <a:avLst/>
            </a:prstGeom>
            <a:noFill/>
            <a:ln w="9525">
              <a:noFill/>
              <a:round/>
              <a:headEnd/>
              <a:tailEnd type="triangle" w="med" len="med"/>
            </a:ln>
          </p:spPr>
          <p:txBody>
            <a:bodyPr/>
            <a:lstStyle/>
            <a:p>
              <a:endParaRPr lang="es-PE" dirty="0">
                <a:solidFill>
                  <a:srgbClr val="000000"/>
                </a:solidFill>
                <a:latin typeface="Arial" pitchFamily="34" charset="0"/>
                <a:cs typeface="Arial" pitchFamily="34" charset="0"/>
              </a:endParaRPr>
            </a:p>
          </p:txBody>
        </p:sp>
      </p:grpSp>
      <p:grpSp>
        <p:nvGrpSpPr>
          <p:cNvPr id="28" name="Group 24"/>
          <p:cNvGrpSpPr>
            <a:grpSpLocks/>
          </p:cNvGrpSpPr>
          <p:nvPr/>
        </p:nvGrpSpPr>
        <p:grpSpPr bwMode="auto">
          <a:xfrm>
            <a:off x="6943736" y="4066797"/>
            <a:ext cx="3911600" cy="2193925"/>
            <a:chOff x="3255" y="2322"/>
            <a:chExt cx="2464" cy="1382"/>
          </a:xfrm>
        </p:grpSpPr>
        <p:sp>
          <p:nvSpPr>
            <p:cNvPr id="29" name="Text Box 25"/>
            <p:cNvSpPr txBox="1">
              <a:spLocks noChangeArrowheads="1"/>
            </p:cNvSpPr>
            <p:nvPr/>
          </p:nvSpPr>
          <p:spPr bwMode="auto">
            <a:xfrm>
              <a:off x="3853" y="2706"/>
              <a:ext cx="1866" cy="998"/>
            </a:xfrm>
            <a:prstGeom prst="rect">
              <a:avLst/>
            </a:prstGeom>
            <a:noFill/>
            <a:ln w="9525">
              <a:noFill/>
              <a:miter lim="800000"/>
              <a:headEnd/>
              <a:tailEnd/>
            </a:ln>
          </p:spPr>
          <p:txBody>
            <a:bodyPr>
              <a:spAutoFit/>
            </a:bodyPr>
            <a:lstStyle/>
            <a:p>
              <a:pPr eaLnBrk="0" hangingPunct="0">
                <a:spcBef>
                  <a:spcPct val="50000"/>
                </a:spcBef>
              </a:pPr>
              <a:r>
                <a:rPr lang="es-BO" sz="2000" b="1" dirty="0">
                  <a:solidFill>
                    <a:srgbClr val="002060"/>
                  </a:solidFill>
                  <a:latin typeface="Arial" pitchFamily="34" charset="0"/>
                  <a:cs typeface="Arial" pitchFamily="34" charset="0"/>
                </a:rPr>
                <a:t>REACTIVIDAD</a:t>
              </a:r>
            </a:p>
            <a:p>
              <a:pPr eaLnBrk="0" hangingPunct="0">
                <a:spcBef>
                  <a:spcPct val="50000"/>
                </a:spcBef>
              </a:pPr>
              <a:r>
                <a:rPr lang="es-ES_tradnl" sz="1400" b="1" dirty="0">
                  <a:solidFill>
                    <a:srgbClr val="000000"/>
                  </a:solidFill>
                  <a:latin typeface="Arial" pitchFamily="34" charset="0"/>
                  <a:cs typeface="Arial" pitchFamily="34" charset="0"/>
                </a:rPr>
                <a:t>4 Puede Detonar</a:t>
              </a:r>
            </a:p>
            <a:p>
              <a:pPr eaLnBrk="0" hangingPunct="0"/>
              <a:r>
                <a:rPr lang="es-ES_tradnl" sz="1400" b="1" dirty="0">
                  <a:solidFill>
                    <a:srgbClr val="000000"/>
                  </a:solidFill>
                  <a:latin typeface="Arial" pitchFamily="34" charset="0"/>
                  <a:cs typeface="Arial" pitchFamily="34" charset="0"/>
                </a:rPr>
                <a:t>3 </a:t>
              </a:r>
              <a:r>
                <a:rPr lang="es-ES_tradnl" sz="1200" b="1" dirty="0">
                  <a:solidFill>
                    <a:srgbClr val="000000"/>
                  </a:solidFill>
                  <a:latin typeface="Arial" pitchFamily="34" charset="0"/>
                  <a:cs typeface="Arial" pitchFamily="34" charset="0"/>
                </a:rPr>
                <a:t>Choque y Calor Pueden Detonar</a:t>
              </a:r>
            </a:p>
            <a:p>
              <a:pPr eaLnBrk="0" hangingPunct="0"/>
              <a:r>
                <a:rPr lang="es-ES_tradnl" sz="1400" b="1" dirty="0">
                  <a:solidFill>
                    <a:srgbClr val="000000"/>
                  </a:solidFill>
                  <a:latin typeface="Arial" pitchFamily="34" charset="0"/>
                  <a:cs typeface="Arial" pitchFamily="34" charset="0"/>
                </a:rPr>
                <a:t>2 Cambio Químico Violento</a:t>
              </a:r>
            </a:p>
            <a:p>
              <a:pPr eaLnBrk="0" hangingPunct="0"/>
              <a:r>
                <a:rPr lang="es-ES_tradnl" sz="1400" b="1" dirty="0">
                  <a:solidFill>
                    <a:srgbClr val="000000"/>
                  </a:solidFill>
                  <a:latin typeface="Arial" pitchFamily="34" charset="0"/>
                  <a:cs typeface="Arial" pitchFamily="34" charset="0"/>
                </a:rPr>
                <a:t>1 Inestable si se Calienta</a:t>
              </a:r>
            </a:p>
            <a:p>
              <a:pPr eaLnBrk="0" hangingPunct="0"/>
              <a:r>
                <a:rPr lang="es-ES_tradnl" sz="1400" b="1" dirty="0">
                  <a:solidFill>
                    <a:srgbClr val="000000"/>
                  </a:solidFill>
                  <a:latin typeface="Arial" pitchFamily="34" charset="0"/>
                  <a:cs typeface="Arial" pitchFamily="34" charset="0"/>
                </a:rPr>
                <a:t>0 Estable</a:t>
              </a:r>
            </a:p>
          </p:txBody>
        </p:sp>
        <p:sp>
          <p:nvSpPr>
            <p:cNvPr id="30" name="Line 26"/>
            <p:cNvSpPr>
              <a:spLocks noChangeShapeType="1"/>
            </p:cNvSpPr>
            <p:nvPr/>
          </p:nvSpPr>
          <p:spPr bwMode="auto">
            <a:xfrm>
              <a:off x="3255" y="2322"/>
              <a:ext cx="961" cy="391"/>
            </a:xfrm>
            <a:prstGeom prst="line">
              <a:avLst/>
            </a:prstGeom>
            <a:noFill/>
            <a:ln w="9525">
              <a:noFill/>
              <a:round/>
              <a:headEnd/>
              <a:tailEnd type="triangle" w="med" len="med"/>
            </a:ln>
          </p:spPr>
          <p:txBody>
            <a:bodyPr/>
            <a:lstStyle/>
            <a:p>
              <a:endParaRPr lang="es-PE" dirty="0">
                <a:solidFill>
                  <a:srgbClr val="000000"/>
                </a:solidFill>
                <a:latin typeface="Arial" pitchFamily="34" charset="0"/>
                <a:cs typeface="Arial" pitchFamily="34" charset="0"/>
              </a:endParaRPr>
            </a:p>
          </p:txBody>
        </p:sp>
      </p:grpSp>
      <p:sp>
        <p:nvSpPr>
          <p:cNvPr id="31" name="TextBox 24"/>
          <p:cNvSpPr txBox="1">
            <a:spLocks noChangeArrowheads="1"/>
          </p:cNvSpPr>
          <p:nvPr/>
        </p:nvSpPr>
        <p:spPr bwMode="auto">
          <a:xfrm>
            <a:off x="5008978" y="3222449"/>
            <a:ext cx="838200" cy="1016000"/>
          </a:xfrm>
          <a:prstGeom prst="rect">
            <a:avLst/>
          </a:prstGeom>
          <a:noFill/>
          <a:ln w="9525">
            <a:noFill/>
            <a:miter lim="800000"/>
            <a:headEnd/>
            <a:tailEnd/>
          </a:ln>
        </p:spPr>
        <p:txBody>
          <a:bodyPr>
            <a:spAutoFit/>
          </a:bodyPr>
          <a:lstStyle/>
          <a:p>
            <a:pPr algn="ctr" eaLnBrk="0" hangingPunct="0"/>
            <a:r>
              <a:rPr lang="es-PE" sz="6000" b="1" dirty="0">
                <a:solidFill>
                  <a:srgbClr val="000000"/>
                </a:solidFill>
                <a:latin typeface="Arial" pitchFamily="34" charset="0"/>
                <a:cs typeface="Arial" pitchFamily="34" charset="0"/>
              </a:rPr>
              <a:t>3</a:t>
            </a:r>
          </a:p>
        </p:txBody>
      </p:sp>
      <p:sp>
        <p:nvSpPr>
          <p:cNvPr id="32" name="TextBox 25"/>
          <p:cNvSpPr txBox="1">
            <a:spLocks noChangeArrowheads="1"/>
          </p:cNvSpPr>
          <p:nvPr/>
        </p:nvSpPr>
        <p:spPr bwMode="auto">
          <a:xfrm>
            <a:off x="6228178" y="2181049"/>
            <a:ext cx="838200" cy="1016000"/>
          </a:xfrm>
          <a:prstGeom prst="rect">
            <a:avLst/>
          </a:prstGeom>
          <a:noFill/>
          <a:ln w="9525">
            <a:noFill/>
            <a:miter lim="800000"/>
            <a:headEnd/>
            <a:tailEnd/>
          </a:ln>
        </p:spPr>
        <p:txBody>
          <a:bodyPr>
            <a:spAutoFit/>
          </a:bodyPr>
          <a:lstStyle/>
          <a:p>
            <a:pPr algn="ctr" eaLnBrk="0" hangingPunct="0"/>
            <a:r>
              <a:rPr lang="es-PE" sz="6000" b="1" dirty="0">
                <a:solidFill>
                  <a:srgbClr val="000000"/>
                </a:solidFill>
                <a:latin typeface="Arial" pitchFamily="34" charset="0"/>
                <a:cs typeface="Arial" pitchFamily="34" charset="0"/>
              </a:rPr>
              <a:t>0</a:t>
            </a:r>
          </a:p>
        </p:txBody>
      </p:sp>
      <p:sp>
        <p:nvSpPr>
          <p:cNvPr id="33" name="TextBox 26"/>
          <p:cNvSpPr txBox="1">
            <a:spLocks noChangeArrowheads="1"/>
          </p:cNvSpPr>
          <p:nvPr/>
        </p:nvSpPr>
        <p:spPr bwMode="auto">
          <a:xfrm>
            <a:off x="7371178" y="3146249"/>
            <a:ext cx="838200" cy="1016000"/>
          </a:xfrm>
          <a:prstGeom prst="rect">
            <a:avLst/>
          </a:prstGeom>
          <a:noFill/>
          <a:ln w="9525">
            <a:noFill/>
            <a:miter lim="800000"/>
            <a:headEnd/>
            <a:tailEnd/>
          </a:ln>
        </p:spPr>
        <p:txBody>
          <a:bodyPr>
            <a:spAutoFit/>
          </a:bodyPr>
          <a:lstStyle/>
          <a:p>
            <a:pPr algn="ctr" eaLnBrk="0" hangingPunct="0"/>
            <a:r>
              <a:rPr lang="es-PE" sz="6000" b="1" dirty="0">
                <a:solidFill>
                  <a:srgbClr val="000000"/>
                </a:solidFill>
                <a:latin typeface="Arial" pitchFamily="34" charset="0"/>
                <a:cs typeface="Arial" pitchFamily="34" charset="0"/>
              </a:rPr>
              <a:t>1</a:t>
            </a:r>
          </a:p>
        </p:txBody>
      </p:sp>
    </p:spTree>
    <p:extLst>
      <p:ext uri="{BB962C8B-B14F-4D97-AF65-F5344CB8AC3E}">
        <p14:creationId xmlns:p14="http://schemas.microsoft.com/office/powerpoint/2010/main" val="15707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1+#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1+#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46</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a:solidFill>
                  <a:schemeClr val="accent3"/>
                </a:solidFill>
              </a:rPr>
              <a:t>Control de </a:t>
            </a:r>
            <a:r>
              <a:rPr lang="es-ES" sz="2200" b="0" i="1" dirty="0" smtClean="0">
                <a:solidFill>
                  <a:schemeClr val="accent3"/>
                </a:solidFill>
              </a:rPr>
              <a:t>materiales peligrosos – Cartilla HMIS III</a:t>
            </a:r>
            <a:endParaRPr lang="es-ES" sz="2200" b="0" i="1" dirty="0">
              <a:solidFill>
                <a:schemeClr val="accent3"/>
              </a:solidFill>
            </a:endParaRPr>
          </a:p>
        </p:txBody>
      </p:sp>
      <p:sp>
        <p:nvSpPr>
          <p:cNvPr id="34" name="Line 47"/>
          <p:cNvSpPr>
            <a:spLocks noChangeShapeType="1"/>
          </p:cNvSpPr>
          <p:nvPr/>
        </p:nvSpPr>
        <p:spPr bwMode="auto">
          <a:xfrm flipV="1">
            <a:off x="4990123" y="2211605"/>
            <a:ext cx="2289449" cy="2119825"/>
          </a:xfrm>
          <a:prstGeom prst="line">
            <a:avLst/>
          </a:prstGeom>
          <a:noFill/>
          <a:ln w="38100">
            <a:solidFill>
              <a:srgbClr val="FF0000"/>
            </a:solidFill>
            <a:round/>
            <a:headEnd type="stealth" w="med" len="me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dirty="0">
              <a:ln>
                <a:noFill/>
              </a:ln>
              <a:solidFill>
                <a:srgbClr val="000000"/>
              </a:solidFill>
              <a:effectLst/>
              <a:uLnTx/>
              <a:uFillTx/>
            </a:endParaRPr>
          </a:p>
        </p:txBody>
      </p:sp>
      <p:graphicFrame>
        <p:nvGraphicFramePr>
          <p:cNvPr id="35" name="Group 48"/>
          <p:cNvGraphicFramePr>
            <a:graphicFrameLocks noGrp="1"/>
          </p:cNvGraphicFramePr>
          <p:nvPr>
            <p:extLst>
              <p:ext uri="{D42A27DB-BD31-4B8C-83A1-F6EECF244321}">
                <p14:modId xmlns:p14="http://schemas.microsoft.com/office/powerpoint/2010/main" val="1485617049"/>
              </p:ext>
            </p:extLst>
          </p:nvPr>
        </p:nvGraphicFramePr>
        <p:xfrm>
          <a:off x="7371346" y="1639650"/>
          <a:ext cx="3095625" cy="1066800"/>
        </p:xfrm>
        <a:graphic>
          <a:graphicData uri="http://schemas.openxmlformats.org/drawingml/2006/table">
            <a:tbl>
              <a:tblPr/>
              <a:tblGrid>
                <a:gridCol w="525463">
                  <a:extLst>
                    <a:ext uri="{9D8B030D-6E8A-4147-A177-3AD203B41FA5}">
                      <a16:colId xmlns:a16="http://schemas.microsoft.com/office/drawing/2014/main" val="20000"/>
                    </a:ext>
                  </a:extLst>
                </a:gridCol>
                <a:gridCol w="2570162">
                  <a:extLst>
                    <a:ext uri="{9D8B030D-6E8A-4147-A177-3AD203B41FA5}">
                      <a16:colId xmlns:a16="http://schemas.microsoft.com/office/drawing/2014/main" val="20001"/>
                    </a:ext>
                  </a:extLst>
                </a:gridCol>
              </a:tblGrid>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0</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No se inflama</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0"/>
                  </a:ext>
                </a:extLst>
              </a:tr>
              <a:tr h="2032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1</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Sobre 200 °F (93°C)</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1"/>
                  </a:ext>
                </a:extLst>
              </a:tr>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2</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Bajo 200°F (93°C)</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2"/>
                  </a:ext>
                </a:extLst>
              </a:tr>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3</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Bajo 100 °F (38°C)</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4</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Inferior a 70°F (23°C)</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4"/>
                  </a:ext>
                </a:extLst>
              </a:tr>
            </a:tbl>
          </a:graphicData>
        </a:graphic>
      </p:graphicFrame>
      <p:graphicFrame>
        <p:nvGraphicFramePr>
          <p:cNvPr id="36" name="Group 68"/>
          <p:cNvGraphicFramePr>
            <a:graphicFrameLocks noGrp="1"/>
          </p:cNvGraphicFramePr>
          <p:nvPr>
            <p:extLst>
              <p:ext uri="{D42A27DB-BD31-4B8C-83A1-F6EECF244321}">
                <p14:modId xmlns:p14="http://schemas.microsoft.com/office/powerpoint/2010/main" val="3321816221"/>
              </p:ext>
            </p:extLst>
          </p:nvPr>
        </p:nvGraphicFramePr>
        <p:xfrm>
          <a:off x="1932194" y="1436376"/>
          <a:ext cx="4862512" cy="1066800"/>
        </p:xfrm>
        <a:graphic>
          <a:graphicData uri="http://schemas.openxmlformats.org/drawingml/2006/table">
            <a:tbl>
              <a:tblPr/>
              <a:tblGrid>
                <a:gridCol w="429452">
                  <a:extLst>
                    <a:ext uri="{9D8B030D-6E8A-4147-A177-3AD203B41FA5}">
                      <a16:colId xmlns:a16="http://schemas.microsoft.com/office/drawing/2014/main" val="20000"/>
                    </a:ext>
                  </a:extLst>
                </a:gridCol>
                <a:gridCol w="4433060">
                  <a:extLst>
                    <a:ext uri="{9D8B030D-6E8A-4147-A177-3AD203B41FA5}">
                      <a16:colId xmlns:a16="http://schemas.microsoft.com/office/drawing/2014/main" val="20001"/>
                    </a:ext>
                  </a:extLst>
                </a:gridCol>
              </a:tblGrid>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0</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Sin efectos a la salud</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extLst>
                  <a:ext uri="{0D108BD9-81ED-4DB2-BD59-A6C34878D82A}">
                    <a16:rowId xmlns:a16="http://schemas.microsoft.com/office/drawing/2014/main" val="10000"/>
                  </a:ext>
                </a:extLst>
              </a:tr>
              <a:tr h="2032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1</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al contacto pueden causar irritación</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extLst>
                  <a:ext uri="{0D108BD9-81ED-4DB2-BD59-A6C34878D82A}">
                    <a16:rowId xmlns:a16="http://schemas.microsoft.com/office/drawing/2014/main" val="10001"/>
                  </a:ext>
                </a:extLst>
              </a:tr>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2</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luego de una exposición intensa pueden causar incapacidad temporal </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extLst>
                  <a:ext uri="{0D108BD9-81ED-4DB2-BD59-A6C34878D82A}">
                    <a16:rowId xmlns:a16="http://schemas.microsoft.com/office/drawing/2014/main" val="10002"/>
                  </a:ext>
                </a:extLst>
              </a:tr>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3</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con una exposición breve pueden causar lesiones (heridas) graves.</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extLst>
                  <a:ext uri="{0D108BD9-81ED-4DB2-BD59-A6C34878D82A}">
                    <a16:rowId xmlns:a16="http://schemas.microsoft.com/office/drawing/2014/main" val="10003"/>
                  </a:ext>
                </a:extLst>
              </a:tr>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4</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con una pequeña exposición pueden causar la muerte.</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extLst>
                  <a:ext uri="{0D108BD9-81ED-4DB2-BD59-A6C34878D82A}">
                    <a16:rowId xmlns:a16="http://schemas.microsoft.com/office/drawing/2014/main" val="10004"/>
                  </a:ext>
                </a:extLst>
              </a:tr>
            </a:tbl>
          </a:graphicData>
        </a:graphic>
      </p:graphicFrame>
      <p:pic>
        <p:nvPicPr>
          <p:cNvPr id="38" name="Imagen 1"/>
          <p:cNvPicPr>
            <a:picLocks noChangeAspect="1" noChangeArrowheads="1"/>
          </p:cNvPicPr>
          <p:nvPr/>
        </p:nvPicPr>
        <p:blipFill>
          <a:blip r:embed="rId5" cstate="screen"/>
          <a:srcRect/>
          <a:stretch>
            <a:fillRect/>
          </a:stretch>
        </p:blipFill>
        <p:spPr bwMode="auto">
          <a:xfrm>
            <a:off x="7376282" y="4465400"/>
            <a:ext cx="2857500" cy="1804987"/>
          </a:xfrm>
          <a:prstGeom prst="rect">
            <a:avLst/>
          </a:prstGeom>
          <a:solidFill>
            <a:srgbClr val="000000"/>
          </a:solidFill>
          <a:ln w="9525">
            <a:solidFill>
              <a:srgbClr val="000000"/>
            </a:solidFill>
            <a:miter lim="800000"/>
            <a:headEnd/>
            <a:tailEnd/>
          </a:ln>
        </p:spPr>
      </p:pic>
      <p:grpSp>
        <p:nvGrpSpPr>
          <p:cNvPr id="39" name="Group 122"/>
          <p:cNvGrpSpPr>
            <a:grpSpLocks/>
          </p:cNvGrpSpPr>
          <p:nvPr/>
        </p:nvGrpSpPr>
        <p:grpSpPr bwMode="auto">
          <a:xfrm>
            <a:off x="2213238" y="2611200"/>
            <a:ext cx="2730066" cy="3708400"/>
            <a:chOff x="2254" y="2326"/>
            <a:chExt cx="4016" cy="5828"/>
          </a:xfrm>
        </p:grpSpPr>
        <p:sp>
          <p:nvSpPr>
            <p:cNvPr id="40" name="Text Box 123"/>
            <p:cNvSpPr txBox="1">
              <a:spLocks noChangeArrowheads="1"/>
            </p:cNvSpPr>
            <p:nvPr/>
          </p:nvSpPr>
          <p:spPr bwMode="auto">
            <a:xfrm>
              <a:off x="2254" y="2326"/>
              <a:ext cx="4016" cy="5828"/>
            </a:xfrm>
            <a:prstGeom prst="rect">
              <a:avLst/>
            </a:prstGeom>
            <a:solidFill>
              <a:srgbClr val="FFFF66"/>
            </a:solidFill>
            <a:ln w="9525">
              <a:solidFill>
                <a:srgbClr val="000000"/>
              </a:solidFill>
              <a:miter lim="800000"/>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s-PE" sz="1800" b="0" i="0" u="none" strike="noStrike" kern="0" cap="none" spc="0" normalizeH="0" baseline="0" noProof="0" dirty="0">
                <a:ln>
                  <a:noFill/>
                </a:ln>
                <a:solidFill>
                  <a:srgbClr val="000000"/>
                </a:solidFill>
                <a:effectLst/>
                <a:uLnTx/>
                <a:uFillTx/>
              </a:endParaRPr>
            </a:p>
          </p:txBody>
        </p:sp>
        <p:sp>
          <p:nvSpPr>
            <p:cNvPr id="41" name="Text Box 124"/>
            <p:cNvSpPr txBox="1">
              <a:spLocks noChangeArrowheads="1"/>
            </p:cNvSpPr>
            <p:nvPr/>
          </p:nvSpPr>
          <p:spPr bwMode="auto">
            <a:xfrm>
              <a:off x="2385" y="3621"/>
              <a:ext cx="3750" cy="825"/>
            </a:xfrm>
            <a:prstGeom prst="rect">
              <a:avLst/>
            </a:prstGeom>
            <a:solidFill>
              <a:srgbClr val="548DD4"/>
            </a:solidFill>
            <a:ln w="9525">
              <a:solidFill>
                <a:srgbClr val="000000"/>
              </a:solidFill>
              <a:miter lim="800000"/>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s-ES" sz="2200" b="1" i="0" u="none" strike="noStrike" kern="0" cap="none" spc="0" normalizeH="0" baseline="0" noProof="0" dirty="0">
                  <a:ln>
                    <a:noFill/>
                  </a:ln>
                  <a:solidFill>
                    <a:srgbClr val="FFFFFF"/>
                  </a:solidFill>
                  <a:effectLst/>
                  <a:uLnTx/>
                  <a:uFillTx/>
                </a:rPr>
                <a:t>SALUD</a:t>
              </a:r>
              <a:endParaRPr kumimoji="0" lang="es-ES" sz="1800" b="0" i="0" u="none" strike="noStrike" kern="0" cap="none" spc="0" normalizeH="0" baseline="0" noProof="0" dirty="0">
                <a:ln>
                  <a:noFill/>
                </a:ln>
                <a:solidFill>
                  <a:srgbClr val="000000"/>
                </a:solidFill>
                <a:effectLst/>
                <a:uLnTx/>
                <a:uFillTx/>
              </a:endParaRPr>
            </a:p>
          </p:txBody>
        </p:sp>
        <p:sp>
          <p:nvSpPr>
            <p:cNvPr id="42" name="Text Box 125"/>
            <p:cNvSpPr txBox="1">
              <a:spLocks noChangeArrowheads="1"/>
            </p:cNvSpPr>
            <p:nvPr/>
          </p:nvSpPr>
          <p:spPr bwMode="auto">
            <a:xfrm>
              <a:off x="2385" y="4596"/>
              <a:ext cx="3750" cy="915"/>
            </a:xfrm>
            <a:prstGeom prst="rect">
              <a:avLst/>
            </a:prstGeom>
            <a:solidFill>
              <a:srgbClr val="FF0000"/>
            </a:solidFill>
            <a:ln w="9525">
              <a:solidFill>
                <a:srgbClr val="000000"/>
              </a:solidFill>
              <a:miter lim="800000"/>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FFFFFF"/>
                  </a:solidFill>
                  <a:effectLst/>
                  <a:uLnTx/>
                  <a:uFillTx/>
                </a:rPr>
                <a:t>INFLAMABILIDAD</a:t>
              </a:r>
              <a:endParaRPr kumimoji="0" lang="es-ES" sz="1600" b="0" i="0" u="none" strike="noStrike" kern="0" cap="none" spc="0" normalizeH="0" baseline="0" noProof="0" dirty="0">
                <a:ln>
                  <a:noFill/>
                </a:ln>
                <a:solidFill>
                  <a:srgbClr val="000000"/>
                </a:solidFill>
                <a:effectLst/>
                <a:uLnTx/>
                <a:uFillTx/>
              </a:endParaRPr>
            </a:p>
          </p:txBody>
        </p:sp>
        <p:sp>
          <p:nvSpPr>
            <p:cNvPr id="43" name="Text Box 126"/>
            <p:cNvSpPr txBox="1">
              <a:spLocks noChangeArrowheads="1"/>
            </p:cNvSpPr>
            <p:nvPr/>
          </p:nvSpPr>
          <p:spPr bwMode="auto">
            <a:xfrm>
              <a:off x="2385" y="5646"/>
              <a:ext cx="3750" cy="870"/>
            </a:xfrm>
            <a:prstGeom prst="rect">
              <a:avLst/>
            </a:prstGeom>
            <a:solidFill>
              <a:srgbClr val="E36C0A"/>
            </a:solidFill>
            <a:ln w="9525">
              <a:solidFill>
                <a:srgbClr val="000000"/>
              </a:solidFill>
              <a:miter lim="800000"/>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FFFFFF"/>
                  </a:solidFill>
                  <a:effectLst/>
                  <a:uLnTx/>
                  <a:uFillTx/>
                </a:rPr>
                <a:t>PELIGRO FISICO</a:t>
              </a:r>
              <a:endParaRPr kumimoji="0" lang="es-ES" sz="1600" b="0" i="0" u="none" strike="noStrike" kern="0" cap="none" spc="0" normalizeH="0" baseline="0" noProof="0" dirty="0">
                <a:ln>
                  <a:noFill/>
                </a:ln>
                <a:solidFill>
                  <a:srgbClr val="000000"/>
                </a:solidFill>
                <a:effectLst/>
                <a:uLnTx/>
                <a:uFillTx/>
              </a:endParaRPr>
            </a:p>
          </p:txBody>
        </p:sp>
        <p:sp>
          <p:nvSpPr>
            <p:cNvPr id="44" name="Text Box 127"/>
            <p:cNvSpPr txBox="1">
              <a:spLocks noChangeArrowheads="1"/>
            </p:cNvSpPr>
            <p:nvPr/>
          </p:nvSpPr>
          <p:spPr bwMode="auto">
            <a:xfrm>
              <a:off x="5370" y="5660"/>
              <a:ext cx="720" cy="826"/>
            </a:xfrm>
            <a:prstGeom prst="rect">
              <a:avLst/>
            </a:prstGeom>
            <a:solidFill>
              <a:srgbClr val="FFFFFF"/>
            </a:solidFill>
            <a:ln w="9525">
              <a:solidFill>
                <a:srgbClr val="000000"/>
              </a:solidFill>
              <a:miter lim="800000"/>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s-ES" sz="2200" b="0" i="0" u="none" strike="noStrike" kern="0" cap="none" spc="0" normalizeH="0" baseline="0" noProof="0" dirty="0">
                  <a:ln>
                    <a:noFill/>
                  </a:ln>
                  <a:solidFill>
                    <a:srgbClr val="000000"/>
                  </a:solidFill>
                  <a:effectLst/>
                  <a:uLnTx/>
                  <a:uFillTx/>
                </a:rPr>
                <a:t> 1</a:t>
              </a:r>
              <a:endParaRPr kumimoji="0" lang="es-ES" sz="1800" b="0" i="0" u="none" strike="noStrike" kern="0" cap="none" spc="0" normalizeH="0" baseline="0" noProof="0" dirty="0">
                <a:ln>
                  <a:noFill/>
                </a:ln>
                <a:solidFill>
                  <a:srgbClr val="000000"/>
                </a:solidFill>
                <a:effectLst/>
                <a:uLnTx/>
                <a:uFillTx/>
              </a:endParaRPr>
            </a:p>
          </p:txBody>
        </p:sp>
        <p:sp>
          <p:nvSpPr>
            <p:cNvPr id="45" name="Text Box 128"/>
            <p:cNvSpPr txBox="1">
              <a:spLocks noChangeArrowheads="1"/>
            </p:cNvSpPr>
            <p:nvPr/>
          </p:nvSpPr>
          <p:spPr bwMode="auto">
            <a:xfrm>
              <a:off x="2385" y="6621"/>
              <a:ext cx="3750" cy="1359"/>
            </a:xfrm>
            <a:prstGeom prst="rect">
              <a:avLst/>
            </a:prstGeom>
            <a:solidFill>
              <a:srgbClr val="FFFFFF"/>
            </a:solidFill>
            <a:ln w="9525">
              <a:solidFill>
                <a:srgbClr val="000000"/>
              </a:solidFill>
              <a:miter lim="800000"/>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s-ES" sz="1400" b="1" i="0" u="none" strike="noStrike" kern="0" cap="none" spc="0" normalizeH="0" baseline="0" noProof="0" dirty="0">
                  <a:ln>
                    <a:noFill/>
                  </a:ln>
                  <a:solidFill>
                    <a:srgbClr val="000000"/>
                  </a:solidFill>
                  <a:effectLst/>
                  <a:uLnTx/>
                  <a:uFillTx/>
                </a:rPr>
                <a:t>    PROTECCION PERSONAL</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s-ES" sz="2800" b="1" i="0" u="none" strike="noStrike" kern="0" cap="none" spc="0" normalizeH="0" baseline="0" noProof="0" dirty="0">
                  <a:ln>
                    <a:noFill/>
                  </a:ln>
                  <a:solidFill>
                    <a:srgbClr val="000000"/>
                  </a:solidFill>
                  <a:effectLst/>
                  <a:uLnTx/>
                  <a:uFillTx/>
                </a:rPr>
                <a:t>F</a:t>
              </a:r>
              <a:endParaRPr kumimoji="0" lang="es-ES" sz="1800" b="0" i="0" u="none" strike="noStrike" kern="0" cap="none" spc="0" normalizeH="0" baseline="0" noProof="0" dirty="0">
                <a:ln>
                  <a:noFill/>
                </a:ln>
                <a:solidFill>
                  <a:srgbClr val="000000"/>
                </a:solidFill>
                <a:effectLst/>
                <a:uLnTx/>
                <a:uFillTx/>
              </a:endParaRPr>
            </a:p>
          </p:txBody>
        </p:sp>
        <p:sp>
          <p:nvSpPr>
            <p:cNvPr id="46" name="Text Box 129"/>
            <p:cNvSpPr txBox="1">
              <a:spLocks noChangeArrowheads="1"/>
            </p:cNvSpPr>
            <p:nvPr/>
          </p:nvSpPr>
          <p:spPr bwMode="auto">
            <a:xfrm>
              <a:off x="2385" y="2490"/>
              <a:ext cx="3750" cy="997"/>
            </a:xfrm>
            <a:prstGeom prst="rect">
              <a:avLst/>
            </a:prstGeom>
            <a:solidFill>
              <a:srgbClr val="FFFFFF"/>
            </a:solidFill>
            <a:ln w="9525">
              <a:solidFill>
                <a:srgbClr val="000000"/>
              </a:solidFill>
              <a:miter lim="800000"/>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srgbClr val="000000"/>
                  </a:solidFill>
                  <a:effectLst/>
                  <a:uLnTx/>
                  <a:uFillTx/>
                </a:rPr>
                <a:t>NOMBRE DEL PRODUCTO</a:t>
              </a:r>
            </a:p>
            <a:p>
              <a:pPr marL="0" marR="0" lvl="0" indent="0" defTabSz="914400" eaLnBrk="0" fontAlgn="auto" latinLnBrk="0" hangingPunct="0">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000000"/>
                  </a:solidFill>
                  <a:effectLst/>
                  <a:uLnTx/>
                  <a:uFillTx/>
                </a:rPr>
                <a:t>   </a:t>
              </a:r>
              <a:r>
                <a:rPr kumimoji="0" lang="es-ES" sz="1600" b="1" i="0" u="none" strike="noStrike" kern="0" cap="none" spc="0" normalizeH="0" baseline="0" noProof="0" dirty="0">
                  <a:ln>
                    <a:noFill/>
                  </a:ln>
                  <a:solidFill>
                    <a:srgbClr val="000000"/>
                  </a:solidFill>
                  <a:effectLst/>
                  <a:uLnTx/>
                  <a:uFillTx/>
                </a:rPr>
                <a:t>SODA CAUSTICA</a:t>
              </a:r>
              <a:endParaRPr kumimoji="0" lang="es-ES" sz="1600" b="0" i="0" u="none" strike="noStrike" kern="0" cap="none" spc="0" normalizeH="0" baseline="0" noProof="0" dirty="0">
                <a:ln>
                  <a:noFill/>
                </a:ln>
                <a:solidFill>
                  <a:srgbClr val="000000"/>
                </a:solidFill>
                <a:effectLst/>
                <a:uLnTx/>
                <a:uFillTx/>
              </a:endParaRPr>
            </a:p>
          </p:txBody>
        </p:sp>
        <p:sp>
          <p:nvSpPr>
            <p:cNvPr id="47" name="Text Box 130"/>
            <p:cNvSpPr txBox="1">
              <a:spLocks noChangeArrowheads="1"/>
            </p:cNvSpPr>
            <p:nvPr/>
          </p:nvSpPr>
          <p:spPr bwMode="auto">
            <a:xfrm>
              <a:off x="5370" y="4640"/>
              <a:ext cx="720" cy="826"/>
            </a:xfrm>
            <a:prstGeom prst="rect">
              <a:avLst/>
            </a:prstGeom>
            <a:solidFill>
              <a:srgbClr val="FFFFFF"/>
            </a:solidFill>
            <a:ln w="9525">
              <a:solidFill>
                <a:srgbClr val="000000"/>
              </a:solidFill>
              <a:miter lim="800000"/>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s-ES" sz="2200" b="0" i="0" u="none" strike="noStrike" kern="0" cap="none" spc="0" normalizeH="0" baseline="0" noProof="0" dirty="0">
                  <a:ln>
                    <a:noFill/>
                  </a:ln>
                  <a:solidFill>
                    <a:srgbClr val="000000"/>
                  </a:solidFill>
                  <a:effectLst/>
                  <a:uLnTx/>
                  <a:uFillTx/>
                </a:rPr>
                <a:t> 0</a:t>
              </a:r>
              <a:endParaRPr kumimoji="0" lang="es-ES" sz="1800" b="0" i="0" u="none" strike="noStrike" kern="0" cap="none" spc="0" normalizeH="0" baseline="0" noProof="0" dirty="0">
                <a:ln>
                  <a:noFill/>
                </a:ln>
                <a:solidFill>
                  <a:srgbClr val="000000"/>
                </a:solidFill>
                <a:effectLst/>
                <a:uLnTx/>
                <a:uFillTx/>
              </a:endParaRPr>
            </a:p>
          </p:txBody>
        </p:sp>
        <p:sp>
          <p:nvSpPr>
            <p:cNvPr id="48" name="Text Box 131"/>
            <p:cNvSpPr txBox="1">
              <a:spLocks noChangeArrowheads="1"/>
            </p:cNvSpPr>
            <p:nvPr/>
          </p:nvSpPr>
          <p:spPr bwMode="auto">
            <a:xfrm>
              <a:off x="5370" y="3675"/>
              <a:ext cx="720" cy="726"/>
            </a:xfrm>
            <a:prstGeom prst="rect">
              <a:avLst/>
            </a:prstGeom>
            <a:solidFill>
              <a:srgbClr val="FFFFFF"/>
            </a:solidFill>
            <a:ln w="9525">
              <a:solidFill>
                <a:srgbClr val="000000"/>
              </a:solidFill>
              <a:miter lim="800000"/>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s-ES" sz="2200" b="0" i="0" u="none" strike="noStrike" kern="0" cap="none" spc="0" normalizeH="0" baseline="0" noProof="0" dirty="0">
                  <a:ln>
                    <a:noFill/>
                  </a:ln>
                  <a:solidFill>
                    <a:srgbClr val="000000"/>
                  </a:solidFill>
                  <a:effectLst/>
                  <a:uLnTx/>
                  <a:uFillTx/>
                </a:rPr>
                <a:t> 3</a:t>
              </a:r>
              <a:endParaRPr kumimoji="0" lang="es-ES" sz="1800" b="0" i="0" u="none" strike="noStrike" kern="0" cap="none" spc="0" normalizeH="0" baseline="0" noProof="0" dirty="0">
                <a:ln>
                  <a:noFill/>
                </a:ln>
                <a:solidFill>
                  <a:srgbClr val="000000"/>
                </a:solidFill>
                <a:effectLst/>
                <a:uLnTx/>
                <a:uFillTx/>
              </a:endParaRPr>
            </a:p>
          </p:txBody>
        </p:sp>
        <p:sp>
          <p:nvSpPr>
            <p:cNvPr id="49" name="Text Box 132"/>
            <p:cNvSpPr txBox="1">
              <a:spLocks noChangeArrowheads="1"/>
            </p:cNvSpPr>
            <p:nvPr/>
          </p:nvSpPr>
          <p:spPr bwMode="auto">
            <a:xfrm>
              <a:off x="4560" y="3675"/>
              <a:ext cx="720" cy="726"/>
            </a:xfrm>
            <a:prstGeom prst="rect">
              <a:avLst/>
            </a:prstGeom>
            <a:solidFill>
              <a:srgbClr val="FFFFFF"/>
            </a:solidFill>
            <a:ln w="9525">
              <a:solidFill>
                <a:srgbClr val="000000"/>
              </a:solidFill>
              <a:miter lim="800000"/>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s-ES" sz="2800" b="0" i="0" u="none" strike="noStrike" kern="0" cap="none" spc="0" normalizeH="0" baseline="0" noProof="0" dirty="0">
                  <a:ln>
                    <a:noFill/>
                  </a:ln>
                  <a:solidFill>
                    <a:srgbClr val="000000"/>
                  </a:solidFill>
                  <a:effectLst/>
                  <a:uLnTx/>
                  <a:uFillTx/>
                </a:rPr>
                <a:t>*</a:t>
              </a:r>
              <a:endParaRPr kumimoji="0" lang="es-ES" sz="1800" b="0" i="0" u="none" strike="noStrike" kern="0" cap="none" spc="0" normalizeH="0" baseline="0" noProof="0" dirty="0">
                <a:ln>
                  <a:noFill/>
                </a:ln>
                <a:solidFill>
                  <a:srgbClr val="000000"/>
                </a:solidFill>
                <a:effectLst/>
                <a:uLnTx/>
                <a:uFillTx/>
              </a:endParaRPr>
            </a:p>
          </p:txBody>
        </p:sp>
      </p:grpSp>
      <p:cxnSp>
        <p:nvCxnSpPr>
          <p:cNvPr id="50" name="AutoShape 139"/>
          <p:cNvCxnSpPr>
            <a:cxnSpLocks noChangeShapeType="1"/>
          </p:cNvCxnSpPr>
          <p:nvPr/>
        </p:nvCxnSpPr>
        <p:spPr bwMode="auto">
          <a:xfrm flipH="1">
            <a:off x="5091524" y="5367893"/>
            <a:ext cx="2188048" cy="451743"/>
          </a:xfrm>
          <a:prstGeom prst="straightConnector1">
            <a:avLst/>
          </a:prstGeom>
          <a:noFill/>
          <a:ln w="38100">
            <a:solidFill>
              <a:srgbClr val="000000"/>
            </a:solidFill>
            <a:round/>
            <a:headEnd/>
            <a:tailEnd type="triangle" w="med" len="med"/>
          </a:ln>
        </p:spPr>
      </p:cxnSp>
      <p:sp>
        <p:nvSpPr>
          <p:cNvPr id="51" name="Line 108"/>
          <p:cNvSpPr>
            <a:spLocks noChangeShapeType="1"/>
          </p:cNvSpPr>
          <p:nvPr/>
        </p:nvSpPr>
        <p:spPr bwMode="auto">
          <a:xfrm flipV="1">
            <a:off x="5071891" y="3764182"/>
            <a:ext cx="2256344" cy="1176096"/>
          </a:xfrm>
          <a:prstGeom prst="line">
            <a:avLst/>
          </a:prstGeom>
          <a:noFill/>
          <a:ln w="38100">
            <a:solidFill>
              <a:srgbClr val="FF9900"/>
            </a:solidFill>
            <a:round/>
            <a:headEnd type="stealth" w="med" len="me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dirty="0">
              <a:ln>
                <a:noFill/>
              </a:ln>
              <a:solidFill>
                <a:srgbClr val="000000"/>
              </a:solidFill>
              <a:effectLst/>
              <a:uLnTx/>
              <a:uFillTx/>
            </a:endParaRPr>
          </a:p>
        </p:txBody>
      </p:sp>
      <p:cxnSp>
        <p:nvCxnSpPr>
          <p:cNvPr id="52" name="Straight Arrow Connector 28"/>
          <p:cNvCxnSpPr>
            <a:cxnSpLocks noChangeShapeType="1"/>
          </p:cNvCxnSpPr>
          <p:nvPr/>
        </p:nvCxnSpPr>
        <p:spPr bwMode="auto">
          <a:xfrm flipH="1">
            <a:off x="4882121" y="2611200"/>
            <a:ext cx="750144" cy="858379"/>
          </a:xfrm>
          <a:prstGeom prst="straightConnector1">
            <a:avLst/>
          </a:prstGeom>
          <a:noFill/>
          <a:ln w="38100">
            <a:solidFill>
              <a:srgbClr val="0000FF"/>
            </a:solidFill>
            <a:round/>
            <a:headEnd/>
            <a:tailEnd type="stealth" w="med" len="med"/>
          </a:ln>
        </p:spPr>
      </p:cxnSp>
      <p:graphicFrame>
        <p:nvGraphicFramePr>
          <p:cNvPr id="53" name="Group 88"/>
          <p:cNvGraphicFramePr>
            <a:graphicFrameLocks noGrp="1"/>
          </p:cNvGraphicFramePr>
          <p:nvPr>
            <p:extLst>
              <p:ext uri="{D42A27DB-BD31-4B8C-83A1-F6EECF244321}">
                <p14:modId xmlns:p14="http://schemas.microsoft.com/office/powerpoint/2010/main" val="3028961478"/>
              </p:ext>
            </p:extLst>
          </p:nvPr>
        </p:nvGraphicFramePr>
        <p:xfrm>
          <a:off x="7376282" y="3042375"/>
          <a:ext cx="3095625" cy="1310640"/>
        </p:xfrm>
        <a:graphic>
          <a:graphicData uri="http://schemas.openxmlformats.org/drawingml/2006/table">
            <a:tbl>
              <a:tblPr/>
              <a:tblGrid>
                <a:gridCol w="525463">
                  <a:extLst>
                    <a:ext uri="{9D8B030D-6E8A-4147-A177-3AD203B41FA5}">
                      <a16:colId xmlns:a16="http://schemas.microsoft.com/office/drawing/2014/main" val="20000"/>
                    </a:ext>
                  </a:extLst>
                </a:gridCol>
                <a:gridCol w="2570162">
                  <a:extLst>
                    <a:ext uri="{9D8B030D-6E8A-4147-A177-3AD203B41FA5}">
                      <a16:colId xmlns:a16="http://schemas.microsoft.com/office/drawing/2014/main" val="20001"/>
                    </a:ext>
                  </a:extLst>
                </a:gridCol>
              </a:tblGrid>
              <a:tr h="201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0</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normalmente estables</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extLst>
                  <a:ext uri="{0D108BD9-81ED-4DB2-BD59-A6C34878D82A}">
                    <a16:rowId xmlns:a16="http://schemas.microsoft.com/office/drawing/2014/main" val="10000"/>
                  </a:ext>
                </a:extLst>
              </a:tr>
              <a:tr h="203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1</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por si mismos no reaccionan</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extLst>
                  <a:ext uri="{0D108BD9-81ED-4DB2-BD59-A6C34878D82A}">
                    <a16:rowId xmlns:a16="http://schemas.microsoft.com/office/drawing/2014/main" val="10001"/>
                  </a:ext>
                </a:extLst>
              </a:tr>
              <a:tr h="201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2</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por si mismos son  inestables</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extLst>
                  <a:ext uri="{0D108BD9-81ED-4DB2-BD59-A6C34878D82A}">
                    <a16:rowId xmlns:a16="http://schemas.microsoft.com/office/drawing/2014/main" val="10002"/>
                  </a:ext>
                </a:extLst>
              </a:tr>
              <a:tr h="201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3</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por si mismos son capaces de detonar y reaccionar</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extLst>
                  <a:ext uri="{0D108BD9-81ED-4DB2-BD59-A6C34878D82A}">
                    <a16:rowId xmlns:a16="http://schemas.microsoft.com/office/drawing/2014/main" val="10003"/>
                  </a:ext>
                </a:extLst>
              </a:tr>
              <a:tr h="201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4</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por si mismos son capaces de detonar fácilmente</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160745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47</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25" name="Rectangle 3"/>
          <p:cNvSpPr>
            <a:spLocks noChangeArrowheads="1"/>
          </p:cNvSpPr>
          <p:nvPr/>
        </p:nvSpPr>
        <p:spPr bwMode="auto">
          <a:xfrm>
            <a:off x="838199" y="1594761"/>
            <a:ext cx="4324927" cy="3151483"/>
          </a:xfrm>
          <a:prstGeom prst="roundRect">
            <a:avLst/>
          </a:prstGeom>
          <a:noFill/>
          <a:ln w="9525">
            <a:solidFill>
              <a:srgbClr val="209C8D"/>
            </a:solidFill>
            <a:miter lim="800000"/>
            <a:headEnd/>
            <a:tailEnd/>
          </a:ln>
        </p:spPr>
        <p:txBody>
          <a:bodyPr/>
          <a:lstStyle/>
          <a:p>
            <a:pPr algn="just" eaLnBrk="0" hangingPunct="0">
              <a:lnSpc>
                <a:spcPct val="150000"/>
              </a:lnSpc>
              <a:spcBef>
                <a:spcPct val="20000"/>
              </a:spcBef>
            </a:pPr>
            <a:r>
              <a:rPr lang="es-MX" sz="2000" dirty="0">
                <a:solidFill>
                  <a:srgbClr val="000000"/>
                </a:solidFill>
                <a:cs typeface="Arial" pitchFamily="34" charset="0"/>
              </a:rPr>
              <a:t>Es la Hoja de Datos de Seguridad de Materiales Peligros y especifica</a:t>
            </a:r>
            <a:r>
              <a:rPr lang="es-ES" sz="2000" dirty="0">
                <a:solidFill>
                  <a:srgbClr val="000000"/>
                </a:solidFill>
                <a:cs typeface="Arial" pitchFamily="34" charset="0"/>
              </a:rPr>
              <a:t> la naturaleza de una sustancia, composición, sus propiedades físicas y químicas, tipo de EPP a emplear, etc.</a:t>
            </a:r>
          </a:p>
        </p:txBody>
      </p:sp>
      <p:pic>
        <p:nvPicPr>
          <p:cNvPr id="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0834" t="18984" r="33402" b="8642"/>
          <a:stretch/>
        </p:blipFill>
        <p:spPr bwMode="auto">
          <a:xfrm>
            <a:off x="5562876" y="1570110"/>
            <a:ext cx="6303085" cy="4601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a:solidFill>
                  <a:schemeClr val="accent3"/>
                </a:solidFill>
              </a:rPr>
              <a:t>Control de </a:t>
            </a:r>
            <a:r>
              <a:rPr lang="es-ES" sz="2200" b="0" i="1" dirty="0" smtClean="0">
                <a:solidFill>
                  <a:schemeClr val="accent3"/>
                </a:solidFill>
              </a:rPr>
              <a:t>materiales peligrosos – Cartilla HMIS III</a:t>
            </a:r>
            <a:endParaRPr lang="es-ES" sz="2200" b="0" i="1" dirty="0">
              <a:solidFill>
                <a:schemeClr val="accent3"/>
              </a:solidFill>
            </a:endParaRPr>
          </a:p>
        </p:txBody>
      </p:sp>
    </p:spTree>
    <p:extLst>
      <p:ext uri="{BB962C8B-B14F-4D97-AF65-F5344CB8AC3E}">
        <p14:creationId xmlns:p14="http://schemas.microsoft.com/office/powerpoint/2010/main" val="9249639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48</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Procedimientos Escritos que corresponden al área</a:t>
            </a:r>
            <a:endParaRPr lang="es-ES" sz="2200" b="0" i="1" dirty="0">
              <a:solidFill>
                <a:schemeClr val="accent3"/>
              </a:solidFill>
            </a:endParaRPr>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5994" y="3085430"/>
            <a:ext cx="2526224" cy="3228318"/>
          </a:xfrm>
          <a:prstGeom prst="rect">
            <a:avLst/>
          </a:prstGeom>
          <a:ln>
            <a:noFill/>
          </a:ln>
          <a:effectLst>
            <a:softEdge rad="112500"/>
          </a:effectLst>
        </p:spPr>
      </p:pic>
      <p:sp>
        <p:nvSpPr>
          <p:cNvPr id="15" name="CuadroTexto 14"/>
          <p:cNvSpPr txBox="1"/>
          <p:nvPr/>
        </p:nvSpPr>
        <p:spPr>
          <a:xfrm>
            <a:off x="838199" y="1361669"/>
            <a:ext cx="10894018" cy="1938992"/>
          </a:xfrm>
          <a:prstGeom prst="rect">
            <a:avLst/>
          </a:prstGeom>
          <a:noFill/>
        </p:spPr>
        <p:txBody>
          <a:bodyPr wrap="square" rtlCol="0">
            <a:spAutoFit/>
          </a:bodyPr>
          <a:lstStyle/>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las tareas específicas de cada trabajador?</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los Procedimientos Escritos de Trabajo Seguro (PETS) que se deben aplicar? (Explicar los PETS existentes, los cuales involucren al puesto y área de trabajo del personal involucrado?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¿Dónde puedo encontrar los PETS?</a:t>
            </a:r>
          </a:p>
        </p:txBody>
      </p:sp>
    </p:spTree>
    <p:extLst>
      <p:ext uri="{BB962C8B-B14F-4D97-AF65-F5344CB8AC3E}">
        <p14:creationId xmlns:p14="http://schemas.microsoft.com/office/powerpoint/2010/main" val="8626669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49</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Seguimiento, verificación y evaluación del desempeño del trabajador</a:t>
            </a:r>
            <a:endParaRPr lang="es-ES" sz="2200" b="0" i="1" dirty="0">
              <a:solidFill>
                <a:schemeClr val="accent3"/>
              </a:solidFill>
            </a:endParaRPr>
          </a:p>
        </p:txBody>
      </p:sp>
      <p:sp>
        <p:nvSpPr>
          <p:cNvPr id="10" name="Rectangle 10">
            <a:extLst>
              <a:ext uri="{FF2B5EF4-FFF2-40B4-BE49-F238E27FC236}">
                <a16:creationId xmlns:a16="http://schemas.microsoft.com/office/drawing/2014/main" id="{D9F9C2D7-E2C5-4429-8F02-42CAB18D6135}"/>
              </a:ext>
            </a:extLst>
          </p:cNvPr>
          <p:cNvSpPr>
            <a:spLocks noChangeArrowheads="1"/>
          </p:cNvSpPr>
          <p:nvPr/>
        </p:nvSpPr>
        <p:spPr bwMode="auto">
          <a:xfrm>
            <a:off x="953737" y="1446073"/>
            <a:ext cx="561331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just" eaLnBrk="1" hangingPunct="1">
              <a:lnSpc>
                <a:spcPct val="150000"/>
              </a:lnSpc>
              <a:spcBef>
                <a:spcPct val="0"/>
              </a:spcBef>
              <a:spcAft>
                <a:spcPct val="0"/>
              </a:spcAft>
              <a:buClr>
                <a:srgbClr val="008000"/>
              </a:buClr>
              <a:buFont typeface="Symbol" panose="05050102010706020507" pitchFamily="18" charset="2"/>
              <a:buNone/>
            </a:pPr>
            <a:r>
              <a:rPr lang="es-ES" altLang="es-PE" sz="2000" dirty="0">
                <a:latin typeface="+mn-lt"/>
                <a:cs typeface="Helvetica" panose="020B0604020202020204" pitchFamily="34" charset="0"/>
              </a:rPr>
              <a:t>El supervisor verificará y evaluará el desempeño del trabajador con el cumplimiento de cada unos de los ítem expuestas anteriormente, siendo capaz de entender, analizar y ejecutar las tareas encomendadas aplicadas a la seguridad y salud ocupacional</a:t>
            </a:r>
          </a:p>
        </p:txBody>
      </p:sp>
      <p:pic>
        <p:nvPicPr>
          <p:cNvPr id="11" name="Imagen 10"/>
          <p:cNvPicPr>
            <a:picLocks noChangeAspect="1"/>
          </p:cNvPicPr>
          <p:nvPr/>
        </p:nvPicPr>
        <p:blipFill>
          <a:blip r:embed="rId3"/>
          <a:stretch>
            <a:fillRect/>
          </a:stretch>
        </p:blipFill>
        <p:spPr>
          <a:xfrm>
            <a:off x="7241522" y="1637024"/>
            <a:ext cx="4571787" cy="2861085"/>
          </a:xfrm>
          <a:prstGeom prst="rect">
            <a:avLst/>
          </a:prstGeom>
        </p:spPr>
      </p:pic>
    </p:spTree>
    <p:extLst>
      <p:ext uri="{BB962C8B-B14F-4D97-AF65-F5344CB8AC3E}">
        <p14:creationId xmlns:p14="http://schemas.microsoft.com/office/powerpoint/2010/main" val="1041110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Base Legal</a:t>
            </a:r>
            <a:endParaRPr lang="es-ES" dirty="0"/>
          </a:p>
        </p:txBody>
      </p:sp>
      <p:sp>
        <p:nvSpPr>
          <p:cNvPr id="17" name="CuadroTexto 16"/>
          <p:cNvSpPr txBox="1"/>
          <p:nvPr/>
        </p:nvSpPr>
        <p:spPr>
          <a:xfrm>
            <a:off x="2925803" y="1912298"/>
            <a:ext cx="3592910" cy="783193"/>
          </a:xfrm>
          <a:prstGeom prst="roundRect">
            <a:avLst/>
          </a:prstGeom>
          <a:solidFill>
            <a:srgbClr val="009999"/>
          </a:solidFill>
          <a:ln>
            <a:solidFill>
              <a:srgbClr val="5B9BD5"/>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2000" b="0" i="1" u="none" strike="noStrike" kern="0" cap="none" spc="0" normalizeH="0" baseline="0" noProof="0" dirty="0" smtClean="0">
                <a:ln>
                  <a:noFill/>
                </a:ln>
                <a:solidFill>
                  <a:schemeClr val="bg1"/>
                </a:solidFill>
                <a:effectLst/>
                <a:uLnTx/>
                <a:uFillTx/>
              </a:rPr>
              <a:t>DS-024-2016-EM y su Modificatoria DS-023-2017-EM</a:t>
            </a:r>
          </a:p>
        </p:txBody>
      </p:sp>
      <p:sp>
        <p:nvSpPr>
          <p:cNvPr id="19" name="Flecha a la derecha con muesca 18"/>
          <p:cNvSpPr/>
          <p:nvPr/>
        </p:nvSpPr>
        <p:spPr>
          <a:xfrm rot="5400000">
            <a:off x="4074187" y="3393886"/>
            <a:ext cx="1296144" cy="360040"/>
          </a:xfrm>
          <a:prstGeom prst="notchedRightArrow">
            <a:avLst/>
          </a:prstGeom>
          <a:solidFill>
            <a:srgbClr val="6ECBBC"/>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endParaRPr kumimoji="0" lang="en-US" sz="1600" b="0" i="0" u="none" strike="noStrike" kern="0" cap="none" spc="0" normalizeH="0" baseline="0" noProof="0" dirty="0" smtClean="0">
              <a:ln>
                <a:noFill/>
              </a:ln>
              <a:solidFill>
                <a:prstClr val="white"/>
              </a:solidFill>
              <a:effectLst/>
              <a:uLnTx/>
              <a:uFillTx/>
              <a:latin typeface="Gill Sans MT" panose="020B0502020104020203"/>
              <a:ea typeface="+mn-ea"/>
              <a:cs typeface="+mn-cs"/>
            </a:endParaRPr>
          </a:p>
        </p:txBody>
      </p:sp>
      <p:sp>
        <p:nvSpPr>
          <p:cNvPr id="20" name="CuadroTexto 19"/>
          <p:cNvSpPr txBox="1"/>
          <p:nvPr/>
        </p:nvSpPr>
        <p:spPr>
          <a:xfrm>
            <a:off x="3861907" y="4452322"/>
            <a:ext cx="1720703" cy="442674"/>
          </a:xfrm>
          <a:prstGeom prst="roundRect">
            <a:avLst/>
          </a:prstGeom>
          <a:solidFill>
            <a:srgbClr val="009999"/>
          </a:solidFill>
          <a:ln>
            <a:solidFill>
              <a:srgbClr val="5B9BD5"/>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2000" b="0" i="1" u="none" strike="noStrike" kern="0" cap="none" spc="0" normalizeH="0" baseline="0" noProof="0" dirty="0" smtClean="0">
                <a:ln>
                  <a:noFill/>
                </a:ln>
                <a:solidFill>
                  <a:schemeClr val="bg1"/>
                </a:solidFill>
                <a:effectLst/>
                <a:uLnTx/>
                <a:uFillTx/>
              </a:rPr>
              <a:t>Articulo 72</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136" y="1069328"/>
            <a:ext cx="3800856" cy="5321808"/>
          </a:xfrm>
          <a:prstGeom prst="rect">
            <a:avLst/>
          </a:prstGeom>
        </p:spPr>
      </p:pic>
    </p:spTree>
    <p:extLst>
      <p:ext uri="{BB962C8B-B14F-4D97-AF65-F5344CB8AC3E}">
        <p14:creationId xmlns:p14="http://schemas.microsoft.com/office/powerpoint/2010/main" val="42455455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50</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Explicación de los Peligros, Riesgos y Controles existentes (IPERC)</a:t>
            </a:r>
            <a:endParaRPr lang="es-ES" sz="2200" b="0" i="1" dirty="0">
              <a:solidFill>
                <a:schemeClr val="accent3"/>
              </a:solidFill>
            </a:endParaRPr>
          </a:p>
        </p:txBody>
      </p:sp>
      <p:sp>
        <p:nvSpPr>
          <p:cNvPr id="10" name="CuadroTexto 9"/>
          <p:cNvSpPr txBox="1"/>
          <p:nvPr/>
        </p:nvSpPr>
        <p:spPr>
          <a:xfrm>
            <a:off x="838199" y="1361669"/>
            <a:ext cx="4962237" cy="4247317"/>
          </a:xfrm>
          <a:prstGeom prst="rect">
            <a:avLst/>
          </a:prstGeom>
          <a:noFill/>
        </p:spPr>
        <p:txBody>
          <a:bodyPr wrap="square" rtlCol="0">
            <a:spAutoFit/>
          </a:bodyPr>
          <a:lstStyle/>
          <a:p>
            <a:pPr algn="just">
              <a:lnSpc>
                <a:spcPct val="150000"/>
              </a:lnSpc>
              <a:spcBef>
                <a:spcPct val="0"/>
              </a:spcBef>
              <a:spcAft>
                <a:spcPct val="0"/>
              </a:spcAft>
            </a:pPr>
            <a:r>
              <a:rPr lang="es-MX" altLang="es-PE" sz="2000" dirty="0" smtClean="0">
                <a:cs typeface="Helvetica" panose="020B0604020202020204" pitchFamily="34" charset="0"/>
              </a:rPr>
              <a:t>El supervisor debe revisar y explicar todos los IPERC aplicables al puesto y área de trabajo explicando al trabajador nuevo o transferido lo siguiente:</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los peligros identificados del área?</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 es el nivel del riesgo evaluado?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los controles que deben aplicarse?</a:t>
            </a:r>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8509" y="1559131"/>
            <a:ext cx="5399807" cy="4049855"/>
          </a:xfrm>
          <a:prstGeom prst="rect">
            <a:avLst/>
          </a:prstGeom>
        </p:spPr>
      </p:pic>
    </p:spTree>
    <p:extLst>
      <p:ext uri="{BB962C8B-B14F-4D97-AF65-F5344CB8AC3E}">
        <p14:creationId xmlns:p14="http://schemas.microsoft.com/office/powerpoint/2010/main" val="7954757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51</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Explicación de los Peligros, Riesgos y Controles existentes (IPERC)</a:t>
            </a:r>
            <a:endParaRPr lang="es-ES" sz="2200" b="0" i="1" dirty="0">
              <a:solidFill>
                <a:schemeClr val="accent3"/>
              </a:solidFill>
            </a:endParaRPr>
          </a:p>
        </p:txBody>
      </p:sp>
      <p:pic>
        <p:nvPicPr>
          <p:cNvPr id="12" name="Imagen 11"/>
          <p:cNvPicPr>
            <a:picLocks noChangeAspect="1"/>
          </p:cNvPicPr>
          <p:nvPr/>
        </p:nvPicPr>
        <p:blipFill rotWithShape="1">
          <a:blip r:embed="rId3"/>
          <a:srcRect l="632" t="786" b="62355"/>
          <a:stretch/>
        </p:blipFill>
        <p:spPr>
          <a:xfrm>
            <a:off x="146050" y="1442526"/>
            <a:ext cx="11911445" cy="4879594"/>
          </a:xfrm>
          <a:prstGeom prst="rect">
            <a:avLst/>
          </a:prstGeom>
        </p:spPr>
      </p:pic>
    </p:spTree>
    <p:extLst>
      <p:ext uri="{BB962C8B-B14F-4D97-AF65-F5344CB8AC3E}">
        <p14:creationId xmlns:p14="http://schemas.microsoft.com/office/powerpoint/2010/main" val="16571068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52</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Explicación de los Peligros, Riesgos y Controles existentes (IPERC)</a:t>
            </a:r>
            <a:endParaRPr lang="es-ES" sz="2200" b="0" i="1" dirty="0">
              <a:solidFill>
                <a:schemeClr val="accent3"/>
              </a:solidFill>
            </a:endParaRPr>
          </a:p>
        </p:txBody>
      </p:sp>
      <p:pic>
        <p:nvPicPr>
          <p:cNvPr id="7" name="Imagen 6"/>
          <p:cNvPicPr>
            <a:picLocks noChangeAspect="1"/>
          </p:cNvPicPr>
          <p:nvPr/>
        </p:nvPicPr>
        <p:blipFill rotWithShape="1">
          <a:blip r:embed="rId3"/>
          <a:srcRect b="13053"/>
          <a:stretch/>
        </p:blipFill>
        <p:spPr>
          <a:xfrm>
            <a:off x="139800" y="1530677"/>
            <a:ext cx="11912400" cy="4546845"/>
          </a:xfrm>
          <a:prstGeom prst="rect">
            <a:avLst/>
          </a:prstGeom>
        </p:spPr>
      </p:pic>
    </p:spTree>
    <p:extLst>
      <p:ext uri="{BB962C8B-B14F-4D97-AF65-F5344CB8AC3E}">
        <p14:creationId xmlns:p14="http://schemas.microsoft.com/office/powerpoint/2010/main" val="36140817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53</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Explicación de la matriz ambiental</a:t>
            </a:r>
            <a:endParaRPr lang="es-ES" sz="2200" b="0" i="1" dirty="0">
              <a:solidFill>
                <a:schemeClr val="accent3"/>
              </a:solidFill>
            </a:endParaRPr>
          </a:p>
        </p:txBody>
      </p:sp>
      <p:sp>
        <p:nvSpPr>
          <p:cNvPr id="10" name="CuadroTexto 9"/>
          <p:cNvSpPr txBox="1"/>
          <p:nvPr/>
        </p:nvSpPr>
        <p:spPr>
          <a:xfrm>
            <a:off x="838199" y="1361669"/>
            <a:ext cx="10894018" cy="3323987"/>
          </a:xfrm>
          <a:prstGeom prst="rect">
            <a:avLst/>
          </a:prstGeom>
          <a:noFill/>
        </p:spPr>
        <p:txBody>
          <a:bodyPr wrap="square" rtlCol="0">
            <a:spAutoFit/>
          </a:bodyPr>
          <a:lstStyle/>
          <a:p>
            <a:pPr algn="just">
              <a:lnSpc>
                <a:spcPct val="150000"/>
              </a:lnSpc>
              <a:spcBef>
                <a:spcPct val="0"/>
              </a:spcBef>
              <a:spcAft>
                <a:spcPct val="0"/>
              </a:spcAft>
            </a:pPr>
            <a:r>
              <a:rPr lang="es-MX" altLang="es-PE" sz="2000" dirty="0" smtClean="0">
                <a:cs typeface="Helvetica" panose="020B0604020202020204" pitchFamily="34" charset="0"/>
              </a:rPr>
              <a:t>Debe revisarse todas las matrices ambientales aplicables al puesto y área de trabajo, explicando al trabajador lo siguiente:</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los aspectos ambientales de mi área de trabajo?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los impactos ambientales de mi área de trabajo?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los controles aplicados en la matriz ambiental?</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los aspectos ambientales significativos involucrados en mi área de trabajo? Eje. Revisar la Política.</a:t>
            </a:r>
          </a:p>
        </p:txBody>
      </p:sp>
      <p:graphicFrame>
        <p:nvGraphicFramePr>
          <p:cNvPr id="11" name="Tabla 10"/>
          <p:cNvGraphicFramePr>
            <a:graphicFrameLocks noGrp="1"/>
          </p:cNvGraphicFramePr>
          <p:nvPr>
            <p:extLst>
              <p:ext uri="{D42A27DB-BD31-4B8C-83A1-F6EECF244321}">
                <p14:modId xmlns:p14="http://schemas.microsoft.com/office/powerpoint/2010/main" val="924860644"/>
              </p:ext>
            </p:extLst>
          </p:nvPr>
        </p:nvGraphicFramePr>
        <p:xfrm>
          <a:off x="3467708" y="4888072"/>
          <a:ext cx="5256583" cy="1023451"/>
        </p:xfrm>
        <a:graphic>
          <a:graphicData uri="http://schemas.openxmlformats.org/drawingml/2006/table">
            <a:tbl>
              <a:tblPr/>
              <a:tblGrid>
                <a:gridCol w="144016">
                  <a:extLst>
                    <a:ext uri="{9D8B030D-6E8A-4147-A177-3AD203B41FA5}">
                      <a16:colId xmlns:a16="http://schemas.microsoft.com/office/drawing/2014/main" val="1916214089"/>
                    </a:ext>
                  </a:extLst>
                </a:gridCol>
                <a:gridCol w="3435115">
                  <a:extLst>
                    <a:ext uri="{9D8B030D-6E8A-4147-A177-3AD203B41FA5}">
                      <a16:colId xmlns:a16="http://schemas.microsoft.com/office/drawing/2014/main" val="3628178956"/>
                    </a:ext>
                  </a:extLst>
                </a:gridCol>
                <a:gridCol w="1677452">
                  <a:extLst>
                    <a:ext uri="{9D8B030D-6E8A-4147-A177-3AD203B41FA5}">
                      <a16:colId xmlns:a16="http://schemas.microsoft.com/office/drawing/2014/main" val="3726629337"/>
                    </a:ext>
                  </a:extLst>
                </a:gridCol>
              </a:tblGrid>
              <a:tr h="426901">
                <a:tc gridSpan="3">
                  <a:txBody>
                    <a:bodyPr/>
                    <a:lstStyle/>
                    <a:p>
                      <a:pPr algn="ctr" fontAlgn="ctr"/>
                      <a:r>
                        <a:rPr lang="es-ES" sz="1200" b="1" i="0" u="none" strike="noStrike" kern="1200" dirty="0" smtClean="0">
                          <a:solidFill>
                            <a:schemeClr val="bg1"/>
                          </a:solidFill>
                          <a:effectLst/>
                          <a:latin typeface="+mn-lt"/>
                          <a:ea typeface="+mn-ea"/>
                          <a:cs typeface="+mn-cs"/>
                        </a:rPr>
                        <a:t>PROCEDIMIENTO</a:t>
                      </a:r>
                      <a:r>
                        <a:rPr lang="es-ES" sz="1200" b="1" i="0" u="none" strike="noStrike" kern="1200" baseline="0" dirty="0" smtClean="0">
                          <a:solidFill>
                            <a:schemeClr val="bg1"/>
                          </a:solidFill>
                          <a:effectLst/>
                          <a:latin typeface="+mn-lt"/>
                          <a:ea typeface="+mn-ea"/>
                          <a:cs typeface="+mn-cs"/>
                        </a:rPr>
                        <a:t> APLICADO A LA MATRIZ AMBIENTAL</a:t>
                      </a:r>
                      <a:endParaRPr lang="es-ES" sz="1200" b="1" i="0" u="none" strike="noStrike" kern="1200" dirty="0">
                        <a:solidFill>
                          <a:schemeClr val="bg1"/>
                        </a:solidFill>
                        <a:effectLst/>
                        <a:latin typeface="+mn-lt"/>
                        <a:ea typeface="+mn-ea"/>
                        <a:cs typeface="+mn-cs"/>
                      </a:endParaRPr>
                    </a:p>
                  </a:txBody>
                  <a:tcPr marL="9397" marR="9397" marT="93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99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1331283"/>
                  </a:ext>
                </a:extLst>
              </a:tr>
              <a:tr h="236550">
                <a:tc gridSpan="2">
                  <a:txBody>
                    <a:bodyPr/>
                    <a:lstStyle/>
                    <a:p>
                      <a:pPr algn="ctr" fontAlgn="b"/>
                      <a:r>
                        <a:rPr lang="en-US" sz="1200" b="0" i="0" u="none" strike="noStrike" kern="1200" dirty="0">
                          <a:solidFill>
                            <a:schemeClr val="bg1"/>
                          </a:solidFill>
                          <a:effectLst/>
                          <a:latin typeface="+mn-lt"/>
                          <a:ea typeface="+mn-ea"/>
                          <a:cs typeface="+mn-cs"/>
                        </a:rPr>
                        <a:t>PROCEDIMIENTO</a:t>
                      </a:r>
                    </a:p>
                  </a:txBody>
                  <a:tcPr marL="9397" marR="9397" marT="93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999"/>
                    </a:solidFill>
                  </a:tcPr>
                </a:tc>
                <a:tc hMerge="1">
                  <a:txBody>
                    <a:bodyPr/>
                    <a:lstStyle/>
                    <a:p>
                      <a:pPr algn="ctr" fontAlgn="b"/>
                      <a:endParaRPr lang="en-US" sz="1100" b="0" i="0" u="none" strike="noStrike" kern="1200" dirty="0">
                        <a:solidFill>
                          <a:schemeClr val="bg1"/>
                        </a:solidFill>
                        <a:effectLst/>
                        <a:latin typeface="Arial" panose="020B0604020202020204" pitchFamily="34" charset="0"/>
                        <a:ea typeface="+mn-ea"/>
                        <a:cs typeface="+mn-cs"/>
                      </a:endParaRPr>
                    </a:p>
                  </a:txBody>
                  <a:tcPr marL="9397" marR="9397" marT="93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999"/>
                    </a:solidFill>
                  </a:tcPr>
                </a:tc>
                <a:tc>
                  <a:txBody>
                    <a:bodyPr/>
                    <a:lstStyle/>
                    <a:p>
                      <a:pPr algn="ctr" fontAlgn="b"/>
                      <a:r>
                        <a:rPr lang="en-US" sz="1200" b="0" i="0" u="none" strike="noStrike" kern="1200" dirty="0">
                          <a:solidFill>
                            <a:schemeClr val="bg1"/>
                          </a:solidFill>
                          <a:effectLst/>
                          <a:latin typeface="+mn-lt"/>
                          <a:ea typeface="+mn-ea"/>
                          <a:cs typeface="+mn-cs"/>
                        </a:rPr>
                        <a:t>CÓDIGO</a:t>
                      </a:r>
                    </a:p>
                  </a:txBody>
                  <a:tcPr marL="9397" marR="9397" marT="93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999"/>
                    </a:solidFill>
                  </a:tcPr>
                </a:tc>
                <a:extLst>
                  <a:ext uri="{0D108BD9-81ED-4DB2-BD59-A6C34878D82A}">
                    <a16:rowId xmlns:a16="http://schemas.microsoft.com/office/drawing/2014/main" val="1307750985"/>
                  </a:ext>
                </a:extLst>
              </a:tr>
              <a:tr h="360000">
                <a:tc>
                  <a:txBody>
                    <a:bodyPr/>
                    <a:lstStyle/>
                    <a:p>
                      <a:pPr algn="ctr"/>
                      <a:r>
                        <a:rPr lang="es-PE" sz="1200" b="0" i="0" u="none" strike="noStrike" kern="1200" dirty="0" smtClean="0">
                          <a:solidFill>
                            <a:schemeClr val="tx1"/>
                          </a:solidFill>
                          <a:effectLst/>
                          <a:latin typeface="+mn-lt"/>
                          <a:ea typeface="+mn-ea"/>
                          <a:cs typeface="+mn-cs"/>
                        </a:rPr>
                        <a:t>1</a:t>
                      </a:r>
                      <a:endParaRPr lang="en-US" sz="1200" b="0" i="0" u="none" strike="noStrike" kern="1200" dirty="0">
                        <a:solidFill>
                          <a:schemeClr val="tx1"/>
                        </a:solidFill>
                        <a:effectLst/>
                        <a:latin typeface="+mn-lt"/>
                        <a:ea typeface="+mn-ea"/>
                        <a:cs typeface="+mn-cs"/>
                      </a:endParaRPr>
                    </a:p>
                  </a:txBody>
                  <a:tcPr marL="9397" marR="9397" marT="93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3DF"/>
                    </a:solidFill>
                  </a:tcPr>
                </a:tc>
                <a:tc>
                  <a:txBody>
                    <a:bodyPr/>
                    <a:lstStyle/>
                    <a:p>
                      <a:pPr algn="ctr" fontAlgn="b"/>
                      <a:r>
                        <a:rPr lang="es-PE" sz="1200" b="0" i="0" u="none" strike="noStrike" kern="1200" dirty="0" smtClean="0">
                          <a:solidFill>
                            <a:schemeClr val="tx1"/>
                          </a:solidFill>
                          <a:effectLst/>
                          <a:latin typeface="+mn-lt"/>
                          <a:ea typeface="+mn-ea"/>
                          <a:cs typeface="+mn-cs"/>
                        </a:rPr>
                        <a:t>Identificación</a:t>
                      </a:r>
                      <a:r>
                        <a:rPr lang="es-PE" sz="1200" b="0" i="0" u="none" strike="noStrike" kern="1200" baseline="0" dirty="0" smtClean="0">
                          <a:solidFill>
                            <a:schemeClr val="tx1"/>
                          </a:solidFill>
                          <a:effectLst/>
                          <a:latin typeface="+mn-lt"/>
                          <a:ea typeface="+mn-ea"/>
                          <a:cs typeface="+mn-cs"/>
                        </a:rPr>
                        <a:t> y valoración de aspectos ambientales</a:t>
                      </a:r>
                      <a:endParaRPr lang="en-US" sz="1200" b="0" i="0" u="none" strike="noStrike" kern="1200" dirty="0">
                        <a:solidFill>
                          <a:schemeClr val="tx1"/>
                        </a:solidFill>
                        <a:effectLst/>
                        <a:latin typeface="+mn-lt"/>
                        <a:ea typeface="+mn-ea"/>
                        <a:cs typeface="+mn-cs"/>
                      </a:endParaRPr>
                    </a:p>
                  </a:txBody>
                  <a:tcPr marL="9397" marR="9397" marT="93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3DF"/>
                    </a:solidFill>
                  </a:tcPr>
                </a:tc>
                <a:tc>
                  <a:txBody>
                    <a:bodyPr/>
                    <a:lstStyle/>
                    <a:p>
                      <a:pPr algn="ctr" fontAlgn="ctr"/>
                      <a:r>
                        <a:rPr lang="en-US" sz="1200" b="0" i="0" u="none" strike="noStrike" kern="1200" dirty="0" smtClean="0">
                          <a:solidFill>
                            <a:schemeClr val="tx1"/>
                          </a:solidFill>
                          <a:effectLst/>
                          <a:latin typeface="+mn-lt"/>
                          <a:ea typeface="+mn-ea"/>
                          <a:cs typeface="+mn-cs"/>
                        </a:rPr>
                        <a:t>SSYMA-P02.06</a:t>
                      </a:r>
                      <a:endParaRPr lang="en-US" sz="1200" b="0" i="0" u="none" strike="noStrike" kern="1200" dirty="0">
                        <a:solidFill>
                          <a:schemeClr val="tx1"/>
                        </a:solidFill>
                        <a:effectLst/>
                        <a:latin typeface="+mn-lt"/>
                        <a:ea typeface="+mn-ea"/>
                        <a:cs typeface="+mn-cs"/>
                      </a:endParaRPr>
                    </a:p>
                  </a:txBody>
                  <a:tcPr marL="9397" marR="9397" marT="93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3DF"/>
                    </a:solidFill>
                  </a:tcPr>
                </a:tc>
                <a:extLst>
                  <a:ext uri="{0D108BD9-81ED-4DB2-BD59-A6C34878D82A}">
                    <a16:rowId xmlns:a16="http://schemas.microsoft.com/office/drawing/2014/main" val="1244223284"/>
                  </a:ext>
                </a:extLst>
              </a:tr>
            </a:tbl>
          </a:graphicData>
        </a:graphic>
      </p:graphicFrame>
    </p:spTree>
    <p:extLst>
      <p:ext uri="{BB962C8B-B14F-4D97-AF65-F5344CB8AC3E}">
        <p14:creationId xmlns:p14="http://schemas.microsoft.com/office/powerpoint/2010/main" val="30293529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54</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Explicación de la matriz ambiental</a:t>
            </a:r>
            <a:endParaRPr lang="es-ES" sz="2200" b="0" i="1" dirty="0">
              <a:solidFill>
                <a:schemeClr val="accent3"/>
              </a:solidFill>
            </a:endParaRPr>
          </a:p>
        </p:txBody>
      </p:sp>
      <p:sp>
        <p:nvSpPr>
          <p:cNvPr id="13" name="CuadroTexto 12"/>
          <p:cNvSpPr txBox="1"/>
          <p:nvPr/>
        </p:nvSpPr>
        <p:spPr>
          <a:xfrm>
            <a:off x="838199" y="1361669"/>
            <a:ext cx="10894018" cy="707886"/>
          </a:xfrm>
          <a:prstGeom prst="rect">
            <a:avLst/>
          </a:prstGeom>
          <a:noFill/>
        </p:spPr>
        <p:txBody>
          <a:bodyPr wrap="square" rtlCol="0">
            <a:spAutoFit/>
          </a:bodyPr>
          <a:lstStyle/>
          <a:p>
            <a:pPr algn="just">
              <a:spcBef>
                <a:spcPct val="0"/>
              </a:spcBef>
              <a:spcAft>
                <a:spcPct val="0"/>
              </a:spcAft>
            </a:pPr>
            <a:r>
              <a:rPr lang="es-MX" altLang="es-PE" sz="2000" dirty="0" smtClean="0">
                <a:cs typeface="Helvetica" panose="020B0604020202020204" pitchFamily="34" charset="0"/>
              </a:rPr>
              <a:t>El supervisor operativo realizará la explicación de la matriz ambiental, los cuales identificará los aspectos, impactos ambientales y controles dentro de las actividades a realizar.</a:t>
            </a:r>
          </a:p>
        </p:txBody>
      </p:sp>
      <p:pic>
        <p:nvPicPr>
          <p:cNvPr id="4" name="Imagen 3"/>
          <p:cNvPicPr>
            <a:picLocks noChangeAspect="1"/>
          </p:cNvPicPr>
          <p:nvPr/>
        </p:nvPicPr>
        <p:blipFill rotWithShape="1">
          <a:blip r:embed="rId3"/>
          <a:srcRect t="468" r="247"/>
          <a:stretch/>
        </p:blipFill>
        <p:spPr>
          <a:xfrm>
            <a:off x="838200" y="2235199"/>
            <a:ext cx="10965873" cy="3932023"/>
          </a:xfrm>
          <a:prstGeom prst="rect">
            <a:avLst/>
          </a:prstGeom>
          <a:ln>
            <a:solidFill>
              <a:srgbClr val="009999"/>
            </a:solidFill>
          </a:ln>
        </p:spPr>
      </p:pic>
    </p:spTree>
    <p:extLst>
      <p:ext uri="{BB962C8B-B14F-4D97-AF65-F5344CB8AC3E}">
        <p14:creationId xmlns:p14="http://schemas.microsoft.com/office/powerpoint/2010/main" val="42542345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55</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Capacitación en la inducción específica</a:t>
            </a:r>
            <a:endParaRPr lang="es-ES" sz="2200" b="0" i="1" dirty="0">
              <a:solidFill>
                <a:schemeClr val="accent3"/>
              </a:solidFill>
            </a:endParaRPr>
          </a:p>
        </p:txBody>
      </p:sp>
      <p:sp>
        <p:nvSpPr>
          <p:cNvPr id="10" name="Rectangle 10">
            <a:extLst>
              <a:ext uri="{FF2B5EF4-FFF2-40B4-BE49-F238E27FC236}">
                <a16:creationId xmlns:a16="http://schemas.microsoft.com/office/drawing/2014/main" id="{D9F9C2D7-E2C5-4429-8F02-42CAB18D6135}"/>
              </a:ext>
            </a:extLst>
          </p:cNvPr>
          <p:cNvSpPr>
            <a:spLocks noChangeArrowheads="1"/>
          </p:cNvSpPr>
          <p:nvPr/>
        </p:nvSpPr>
        <p:spPr bwMode="auto">
          <a:xfrm>
            <a:off x="953737" y="1446073"/>
            <a:ext cx="108869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just" eaLnBrk="1" hangingPunct="1">
              <a:lnSpc>
                <a:spcPct val="150000"/>
              </a:lnSpc>
              <a:spcBef>
                <a:spcPct val="0"/>
              </a:spcBef>
              <a:spcAft>
                <a:spcPct val="0"/>
              </a:spcAft>
              <a:buClr>
                <a:srgbClr val="008000"/>
              </a:buClr>
              <a:buFont typeface="Symbol" panose="05050102010706020507" pitchFamily="18" charset="2"/>
              <a:buNone/>
            </a:pPr>
            <a:r>
              <a:rPr lang="es-ES" altLang="es-PE" sz="2000" dirty="0" smtClean="0">
                <a:latin typeface="+mn-lt"/>
                <a:cs typeface="Helvetica" panose="020B0604020202020204" pitchFamily="34" charset="0"/>
              </a:rPr>
              <a:t>Todo personal nuevo, tendrá que llevar los siguientes cursos de forma obligatoria como parte del proceso de la Inducción Específica.</a:t>
            </a:r>
            <a:endParaRPr lang="es-ES" altLang="es-PE" sz="2000" dirty="0">
              <a:latin typeface="+mn-lt"/>
              <a:cs typeface="Helvetica" panose="020B0604020202020204" pitchFamily="34" charset="0"/>
            </a:endParaRPr>
          </a:p>
        </p:txBody>
      </p:sp>
      <p:sp>
        <p:nvSpPr>
          <p:cNvPr id="12" name="Rectángulo redondeado 11"/>
          <p:cNvSpPr/>
          <p:nvPr/>
        </p:nvSpPr>
        <p:spPr>
          <a:xfrm>
            <a:off x="4181761" y="2661230"/>
            <a:ext cx="4320000" cy="442187"/>
          </a:xfrm>
          <a:prstGeom prst="round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smtClean="0">
                <a:solidFill>
                  <a:schemeClr val="bg1"/>
                </a:solidFill>
              </a:rPr>
              <a:t>Procedimiento de Cero Alcohol y Drogas</a:t>
            </a:r>
            <a:endParaRPr lang="es-PE" sz="1600" dirty="0">
              <a:solidFill>
                <a:schemeClr val="bg1"/>
              </a:solidFill>
            </a:endParaRPr>
          </a:p>
        </p:txBody>
      </p:sp>
      <p:sp>
        <p:nvSpPr>
          <p:cNvPr id="13" name="Rectángulo redondeado 12"/>
          <p:cNvSpPr/>
          <p:nvPr/>
        </p:nvSpPr>
        <p:spPr>
          <a:xfrm>
            <a:off x="4181761" y="3243330"/>
            <a:ext cx="4320000" cy="442187"/>
          </a:xfrm>
          <a:prstGeom prst="round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smtClean="0">
                <a:solidFill>
                  <a:schemeClr val="bg1"/>
                </a:solidFill>
              </a:rPr>
              <a:t>Gestión de Controles Críticos</a:t>
            </a:r>
            <a:endParaRPr lang="es-PE" sz="1600" dirty="0">
              <a:solidFill>
                <a:schemeClr val="bg1"/>
              </a:solidFill>
            </a:endParaRPr>
          </a:p>
        </p:txBody>
      </p:sp>
      <p:sp>
        <p:nvSpPr>
          <p:cNvPr id="14" name="Rectángulo redondeado 13"/>
          <p:cNvSpPr/>
          <p:nvPr/>
        </p:nvSpPr>
        <p:spPr>
          <a:xfrm>
            <a:off x="4181761" y="3825430"/>
            <a:ext cx="4320000" cy="442187"/>
          </a:xfrm>
          <a:prstGeom prst="round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smtClean="0">
                <a:solidFill>
                  <a:schemeClr val="bg1"/>
                </a:solidFill>
              </a:rPr>
              <a:t>Herramienta “Pare y Piénselo Mejor”</a:t>
            </a:r>
            <a:endParaRPr lang="es-PE" sz="1600" dirty="0">
              <a:solidFill>
                <a:schemeClr val="bg1"/>
              </a:solidFill>
            </a:endParaRPr>
          </a:p>
        </p:txBody>
      </p:sp>
      <p:sp>
        <p:nvSpPr>
          <p:cNvPr id="15" name="Rectángulo redondeado 14"/>
          <p:cNvSpPr/>
          <p:nvPr/>
        </p:nvSpPr>
        <p:spPr>
          <a:xfrm>
            <a:off x="4181761" y="4388956"/>
            <a:ext cx="4320000" cy="442187"/>
          </a:xfrm>
          <a:prstGeom prst="round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smtClean="0">
                <a:solidFill>
                  <a:schemeClr val="bg1"/>
                </a:solidFill>
              </a:rPr>
              <a:t>Gestión de Fatiga y Somnolencia</a:t>
            </a:r>
            <a:endParaRPr lang="es-PE" sz="1600" dirty="0">
              <a:solidFill>
                <a:schemeClr val="bg1"/>
              </a:solidFill>
            </a:endParaRPr>
          </a:p>
        </p:txBody>
      </p:sp>
      <p:sp>
        <p:nvSpPr>
          <p:cNvPr id="16" name="Rectángulo redondeado 15"/>
          <p:cNvSpPr/>
          <p:nvPr/>
        </p:nvSpPr>
        <p:spPr>
          <a:xfrm>
            <a:off x="4181761" y="4971056"/>
            <a:ext cx="4320000" cy="442187"/>
          </a:xfrm>
          <a:prstGeom prst="round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smtClean="0">
                <a:solidFill>
                  <a:schemeClr val="bg1"/>
                </a:solidFill>
              </a:rPr>
              <a:t>Gestión del Comportamiento</a:t>
            </a:r>
            <a:endParaRPr lang="es-PE" sz="1600" dirty="0">
              <a:solidFill>
                <a:schemeClr val="bg1"/>
              </a:solidFill>
            </a:endParaRPr>
          </a:p>
        </p:txBody>
      </p:sp>
      <p:sp>
        <p:nvSpPr>
          <p:cNvPr id="17" name="Rectángulo redondeado 16"/>
          <p:cNvSpPr/>
          <p:nvPr/>
        </p:nvSpPr>
        <p:spPr>
          <a:xfrm>
            <a:off x="4181761" y="5553156"/>
            <a:ext cx="4320000" cy="442187"/>
          </a:xfrm>
          <a:prstGeom prst="round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smtClean="0">
                <a:solidFill>
                  <a:schemeClr val="bg1"/>
                </a:solidFill>
              </a:rPr>
              <a:t>Liderazgo con Coraje</a:t>
            </a:r>
            <a:endParaRPr lang="es-PE" sz="1600" dirty="0">
              <a:solidFill>
                <a:schemeClr val="bg1"/>
              </a:solidFill>
            </a:endParaRPr>
          </a:p>
        </p:txBody>
      </p:sp>
    </p:spTree>
    <p:extLst>
      <p:ext uri="{BB962C8B-B14F-4D97-AF65-F5344CB8AC3E}">
        <p14:creationId xmlns:p14="http://schemas.microsoft.com/office/powerpoint/2010/main" val="38863529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56</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Programa de capacitación</a:t>
            </a:r>
            <a:endParaRPr lang="es-ES" sz="2200" b="0" i="1" dirty="0">
              <a:solidFill>
                <a:schemeClr val="accent3"/>
              </a:solidFill>
            </a:endParaRPr>
          </a:p>
        </p:txBody>
      </p:sp>
      <p:sp>
        <p:nvSpPr>
          <p:cNvPr id="10" name="Rectangle 10">
            <a:extLst>
              <a:ext uri="{FF2B5EF4-FFF2-40B4-BE49-F238E27FC236}">
                <a16:creationId xmlns:a16="http://schemas.microsoft.com/office/drawing/2014/main" id="{D9F9C2D7-E2C5-4429-8F02-42CAB18D6135}"/>
              </a:ext>
            </a:extLst>
          </p:cNvPr>
          <p:cNvSpPr>
            <a:spLocks noChangeArrowheads="1"/>
          </p:cNvSpPr>
          <p:nvPr/>
        </p:nvSpPr>
        <p:spPr bwMode="auto">
          <a:xfrm>
            <a:off x="838199" y="1410113"/>
            <a:ext cx="108869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just">
              <a:lnSpc>
                <a:spcPct val="100000"/>
              </a:lnSpc>
              <a:spcBef>
                <a:spcPct val="0"/>
              </a:spcBef>
              <a:spcAft>
                <a:spcPct val="0"/>
              </a:spcAft>
              <a:buClr>
                <a:srgbClr val="008000"/>
              </a:buClr>
              <a:buNone/>
            </a:pPr>
            <a:r>
              <a:rPr lang="es-ES" altLang="es-PE" sz="2000" dirty="0">
                <a:latin typeface="+mn-lt"/>
                <a:cs typeface="Helvetica" panose="020B0604020202020204" pitchFamily="34" charset="0"/>
              </a:rPr>
              <a:t>Todo Colaborador debe revisar la matriz de capacitación básica en SSO (Anexo 6) para identificar los cursos que le corresponden según su matriz IPERC y el puesto que ocupa. Considerar que todo colaborador debe participar de 4 cursos  anuales en materia de SSO y 4 cursos en materia ambiental.</a:t>
            </a:r>
          </a:p>
        </p:txBody>
      </p:sp>
      <p:pic>
        <p:nvPicPr>
          <p:cNvPr id="3" name="Imagen 2"/>
          <p:cNvPicPr>
            <a:picLocks noChangeAspect="1"/>
          </p:cNvPicPr>
          <p:nvPr/>
        </p:nvPicPr>
        <p:blipFill>
          <a:blip r:embed="rId3"/>
          <a:stretch>
            <a:fillRect/>
          </a:stretch>
        </p:blipFill>
        <p:spPr>
          <a:xfrm>
            <a:off x="3356561" y="2527213"/>
            <a:ext cx="5254039" cy="3829137"/>
          </a:xfrm>
          <a:prstGeom prst="rect">
            <a:avLst/>
          </a:prstGeom>
        </p:spPr>
      </p:pic>
    </p:spTree>
    <p:extLst>
      <p:ext uri="{BB962C8B-B14F-4D97-AF65-F5344CB8AC3E}">
        <p14:creationId xmlns:p14="http://schemas.microsoft.com/office/powerpoint/2010/main" val="38996426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57</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Programa de capacitación</a:t>
            </a:r>
            <a:endParaRPr lang="es-ES" sz="2200" b="0" i="1" dirty="0">
              <a:solidFill>
                <a:schemeClr val="accent3"/>
              </a:solidFill>
            </a:endParaRPr>
          </a:p>
        </p:txBody>
      </p:sp>
      <p:sp>
        <p:nvSpPr>
          <p:cNvPr id="13" name="Rectangle 10">
            <a:extLst>
              <a:ext uri="{FF2B5EF4-FFF2-40B4-BE49-F238E27FC236}">
                <a16:creationId xmlns:a16="http://schemas.microsoft.com/office/drawing/2014/main" id="{D9F9C2D7-E2C5-4429-8F02-42CAB18D6135}"/>
              </a:ext>
            </a:extLst>
          </p:cNvPr>
          <p:cNvSpPr>
            <a:spLocks noChangeArrowheads="1"/>
          </p:cNvSpPr>
          <p:nvPr/>
        </p:nvSpPr>
        <p:spPr bwMode="auto">
          <a:xfrm>
            <a:off x="838198" y="1480813"/>
            <a:ext cx="3185161" cy="411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just">
              <a:lnSpc>
                <a:spcPct val="150000"/>
              </a:lnSpc>
              <a:spcBef>
                <a:spcPct val="0"/>
              </a:spcBef>
              <a:spcAft>
                <a:spcPct val="0"/>
              </a:spcAft>
              <a:buClr>
                <a:srgbClr val="008000"/>
              </a:buClr>
              <a:buFont typeface="Symbol" panose="05050102010706020507" pitchFamily="18" charset="2"/>
              <a:buNone/>
            </a:pPr>
            <a:r>
              <a:rPr lang="es-ES" altLang="es-PE" b="1" i="1" dirty="0" smtClean="0">
                <a:solidFill>
                  <a:srgbClr val="002F66"/>
                </a:solidFill>
                <a:latin typeface="+mn-lt"/>
              </a:rPr>
              <a:t>Matriz Anexo 6:</a:t>
            </a:r>
          </a:p>
          <a:p>
            <a:pPr algn="just">
              <a:lnSpc>
                <a:spcPct val="150000"/>
              </a:lnSpc>
              <a:spcBef>
                <a:spcPct val="0"/>
              </a:spcBef>
              <a:spcAft>
                <a:spcPct val="0"/>
              </a:spcAft>
              <a:buClr>
                <a:srgbClr val="008000"/>
              </a:buClr>
              <a:buFont typeface="Symbol" panose="05050102010706020507" pitchFamily="18" charset="2"/>
              <a:buNone/>
            </a:pPr>
            <a:r>
              <a:rPr lang="es-ES" altLang="es-PE" i="1" dirty="0" smtClean="0">
                <a:solidFill>
                  <a:srgbClr val="002F66"/>
                </a:solidFill>
                <a:latin typeface="+mn-lt"/>
              </a:rPr>
              <a:t>1- Identificar el área.</a:t>
            </a:r>
          </a:p>
          <a:p>
            <a:pPr algn="just">
              <a:lnSpc>
                <a:spcPct val="150000"/>
              </a:lnSpc>
              <a:spcBef>
                <a:spcPct val="0"/>
              </a:spcBef>
              <a:spcAft>
                <a:spcPct val="0"/>
              </a:spcAft>
              <a:buClr>
                <a:srgbClr val="008000"/>
              </a:buClr>
              <a:buFont typeface="Symbol" panose="05050102010706020507" pitchFamily="18" charset="2"/>
              <a:buNone/>
            </a:pPr>
            <a:r>
              <a:rPr lang="es-ES" altLang="es-PE" i="1" dirty="0" smtClean="0">
                <a:solidFill>
                  <a:srgbClr val="002F66"/>
                </a:solidFill>
                <a:latin typeface="+mn-lt"/>
              </a:rPr>
              <a:t>2- Identificar el puesto.</a:t>
            </a:r>
          </a:p>
          <a:p>
            <a:pPr algn="just">
              <a:lnSpc>
                <a:spcPct val="150000"/>
              </a:lnSpc>
              <a:spcBef>
                <a:spcPct val="0"/>
              </a:spcBef>
              <a:spcAft>
                <a:spcPct val="0"/>
              </a:spcAft>
              <a:buClr>
                <a:srgbClr val="008000"/>
              </a:buClr>
              <a:buFont typeface="Symbol" panose="05050102010706020507" pitchFamily="18" charset="2"/>
              <a:buNone/>
            </a:pPr>
            <a:r>
              <a:rPr lang="es-ES" altLang="es-PE" i="1" dirty="0" smtClean="0">
                <a:solidFill>
                  <a:srgbClr val="002F66"/>
                </a:solidFill>
                <a:latin typeface="+mn-lt"/>
              </a:rPr>
              <a:t>3- Identificar los cursos que correspondan.</a:t>
            </a:r>
          </a:p>
          <a:p>
            <a:pPr algn="just">
              <a:lnSpc>
                <a:spcPct val="150000"/>
              </a:lnSpc>
              <a:spcBef>
                <a:spcPct val="0"/>
              </a:spcBef>
              <a:spcAft>
                <a:spcPct val="0"/>
              </a:spcAft>
              <a:buClr>
                <a:srgbClr val="008000"/>
              </a:buClr>
              <a:buFont typeface="Symbol" panose="05050102010706020507" pitchFamily="18" charset="2"/>
              <a:buNone/>
            </a:pPr>
            <a:endParaRPr lang="es-ES" altLang="es-PE" i="1" dirty="0" smtClean="0">
              <a:solidFill>
                <a:srgbClr val="002F66"/>
              </a:solidFill>
              <a:latin typeface="+mn-lt"/>
            </a:endParaRPr>
          </a:p>
          <a:p>
            <a:pPr algn="just">
              <a:lnSpc>
                <a:spcPct val="150000"/>
              </a:lnSpc>
              <a:spcBef>
                <a:spcPct val="0"/>
              </a:spcBef>
              <a:spcAft>
                <a:spcPct val="0"/>
              </a:spcAft>
              <a:buClr>
                <a:srgbClr val="008000"/>
              </a:buClr>
              <a:buFont typeface="Symbol" panose="05050102010706020507" pitchFamily="18" charset="2"/>
              <a:buNone/>
            </a:pPr>
            <a:r>
              <a:rPr lang="es-ES" altLang="es-PE" b="1" i="1" dirty="0" smtClean="0">
                <a:solidFill>
                  <a:srgbClr val="002F66"/>
                </a:solidFill>
                <a:latin typeface="+mn-lt"/>
              </a:rPr>
              <a:t>Programa de Capacitación:</a:t>
            </a:r>
          </a:p>
          <a:p>
            <a:pPr algn="just">
              <a:lnSpc>
                <a:spcPct val="150000"/>
              </a:lnSpc>
              <a:spcBef>
                <a:spcPct val="0"/>
              </a:spcBef>
              <a:spcAft>
                <a:spcPct val="0"/>
              </a:spcAft>
              <a:buClr>
                <a:srgbClr val="008000"/>
              </a:buClr>
              <a:buFont typeface="Symbol" panose="05050102010706020507" pitchFamily="18" charset="2"/>
              <a:buNone/>
            </a:pPr>
            <a:r>
              <a:rPr lang="es-ES" altLang="es-PE" i="1" dirty="0" smtClean="0">
                <a:solidFill>
                  <a:srgbClr val="002F66"/>
                </a:solidFill>
                <a:latin typeface="+mn-lt"/>
              </a:rPr>
              <a:t>1- Verificar el curso que debe completar.</a:t>
            </a:r>
          </a:p>
          <a:p>
            <a:pPr algn="just">
              <a:lnSpc>
                <a:spcPct val="150000"/>
              </a:lnSpc>
              <a:spcBef>
                <a:spcPct val="0"/>
              </a:spcBef>
              <a:spcAft>
                <a:spcPct val="0"/>
              </a:spcAft>
              <a:buClr>
                <a:srgbClr val="008000"/>
              </a:buClr>
              <a:buFont typeface="Symbol" panose="05050102010706020507" pitchFamily="18" charset="2"/>
              <a:buNone/>
            </a:pPr>
            <a:r>
              <a:rPr lang="es-ES" altLang="es-PE" i="1" dirty="0" smtClean="0">
                <a:solidFill>
                  <a:srgbClr val="002F66"/>
                </a:solidFill>
                <a:latin typeface="+mn-lt"/>
              </a:rPr>
              <a:t>2- Validar fecha, horario y sala.</a:t>
            </a:r>
          </a:p>
          <a:p>
            <a:pPr algn="just">
              <a:lnSpc>
                <a:spcPct val="150000"/>
              </a:lnSpc>
              <a:spcBef>
                <a:spcPct val="0"/>
              </a:spcBef>
              <a:spcAft>
                <a:spcPct val="0"/>
              </a:spcAft>
              <a:buClr>
                <a:srgbClr val="008000"/>
              </a:buClr>
              <a:buFont typeface="Symbol" panose="05050102010706020507" pitchFamily="18" charset="2"/>
              <a:buNone/>
            </a:pPr>
            <a:r>
              <a:rPr lang="es-ES" altLang="es-PE" i="1" dirty="0" smtClean="0">
                <a:solidFill>
                  <a:srgbClr val="002F66"/>
                </a:solidFill>
                <a:latin typeface="+mn-lt"/>
              </a:rPr>
              <a:t>3- Inscribirse y participar.</a:t>
            </a:r>
            <a:endParaRPr lang="es-ES" altLang="es-PE" i="1" dirty="0">
              <a:solidFill>
                <a:srgbClr val="002F66"/>
              </a:solidFill>
              <a:latin typeface="+mn-lt"/>
            </a:endParaRPr>
          </a:p>
        </p:txBody>
      </p:sp>
      <p:pic>
        <p:nvPicPr>
          <p:cNvPr id="4" name="Imagen 3"/>
          <p:cNvPicPr>
            <a:picLocks noChangeAspect="1"/>
          </p:cNvPicPr>
          <p:nvPr/>
        </p:nvPicPr>
        <p:blipFill>
          <a:blip r:embed="rId3">
            <a:clrChange>
              <a:clrFrom>
                <a:srgbClr val="FFFFFF"/>
              </a:clrFrom>
              <a:clrTo>
                <a:srgbClr val="FFFFFF">
                  <a:alpha val="0"/>
                </a:srgbClr>
              </a:clrTo>
            </a:clrChange>
          </a:blip>
          <a:stretch>
            <a:fillRect/>
          </a:stretch>
        </p:blipFill>
        <p:spPr>
          <a:xfrm>
            <a:off x="4284899" y="1480813"/>
            <a:ext cx="7440890" cy="3610952"/>
          </a:xfrm>
          <a:prstGeom prst="rect">
            <a:avLst/>
          </a:prstGeom>
        </p:spPr>
      </p:pic>
    </p:spTree>
    <p:extLst>
      <p:ext uri="{BB962C8B-B14F-4D97-AF65-F5344CB8AC3E}">
        <p14:creationId xmlns:p14="http://schemas.microsoft.com/office/powerpoint/2010/main" val="40742588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58</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Programa de capacitación</a:t>
            </a:r>
            <a:endParaRPr lang="es-ES" sz="2200" b="0" i="1" dirty="0">
              <a:solidFill>
                <a:schemeClr val="accent3"/>
              </a:solidFill>
            </a:endParaRPr>
          </a:p>
        </p:txBody>
      </p:sp>
      <p:pic>
        <p:nvPicPr>
          <p:cNvPr id="2" name="Imagen 1"/>
          <p:cNvPicPr>
            <a:picLocks noChangeAspect="1"/>
          </p:cNvPicPr>
          <p:nvPr/>
        </p:nvPicPr>
        <p:blipFill>
          <a:blip r:embed="rId3">
            <a:clrChange>
              <a:clrFrom>
                <a:srgbClr val="FFFFFF"/>
              </a:clrFrom>
              <a:clrTo>
                <a:srgbClr val="FFFFFF">
                  <a:alpha val="0"/>
                </a:srgbClr>
              </a:clrTo>
            </a:clrChange>
          </a:blip>
          <a:stretch>
            <a:fillRect/>
          </a:stretch>
        </p:blipFill>
        <p:spPr>
          <a:xfrm>
            <a:off x="949035" y="1398612"/>
            <a:ext cx="10540315" cy="4789749"/>
          </a:xfrm>
          <a:prstGeom prst="rect">
            <a:avLst/>
          </a:prstGeom>
        </p:spPr>
      </p:pic>
    </p:spTree>
    <p:extLst>
      <p:ext uri="{BB962C8B-B14F-4D97-AF65-F5344CB8AC3E}">
        <p14:creationId xmlns:p14="http://schemas.microsoft.com/office/powerpoint/2010/main" val="28142173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59</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Recomendaciones Finales</a:t>
            </a:r>
            <a:endParaRPr lang="es-ES" dirty="0"/>
          </a:p>
        </p:txBody>
      </p:sp>
      <p:sp>
        <p:nvSpPr>
          <p:cNvPr id="7" name="Rectangle 3">
            <a:extLst>
              <a:ext uri="{FF2B5EF4-FFF2-40B4-BE49-F238E27FC236}">
                <a16:creationId xmlns:a16="http://schemas.microsoft.com/office/drawing/2014/main" id="{E56CF64F-A702-4C58-8EE8-0622BE997D06}"/>
              </a:ext>
            </a:extLst>
          </p:cNvPr>
          <p:cNvSpPr>
            <a:spLocks noChangeArrowheads="1"/>
          </p:cNvSpPr>
          <p:nvPr/>
        </p:nvSpPr>
        <p:spPr bwMode="auto">
          <a:xfrm>
            <a:off x="1834927" y="1234413"/>
            <a:ext cx="8981097" cy="715089"/>
          </a:xfrm>
          <a:prstGeom prst="roundRect">
            <a:avLst/>
          </a:prstGeom>
          <a:solidFill>
            <a:srgbClr val="009999"/>
          </a:solidFill>
          <a:ln>
            <a:noFill/>
          </a:ln>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80000"/>
              </a:lnSpc>
              <a:spcBef>
                <a:spcPct val="20000"/>
              </a:spcBef>
              <a:spcAft>
                <a:spcPct val="0"/>
              </a:spcAft>
              <a:buClr>
                <a:schemeClr val="bg2"/>
              </a:buClr>
              <a:buFontTx/>
              <a:buNone/>
            </a:pPr>
            <a:r>
              <a:rPr lang="es-ES" altLang="es-PE" sz="2000" b="1" dirty="0">
                <a:solidFill>
                  <a:schemeClr val="bg1"/>
                </a:solidFill>
                <a:latin typeface="+mn-lt"/>
                <a:cs typeface="Helvetica" panose="020B0604020202020204" pitchFamily="34" charset="0"/>
              </a:rPr>
              <a:t>Recuerda que TÚ eres responsable de tu propia SEGURIDAD</a:t>
            </a:r>
            <a:r>
              <a:rPr lang="es-ES" altLang="es-PE" sz="2000" b="1" dirty="0" smtClean="0">
                <a:solidFill>
                  <a:schemeClr val="bg1"/>
                </a:solidFill>
                <a:latin typeface="+mn-lt"/>
                <a:cs typeface="Helvetica" panose="020B0604020202020204" pitchFamily="34" charset="0"/>
              </a:rPr>
              <a:t>.</a:t>
            </a:r>
            <a:endParaRPr lang="en-US" altLang="es-PE" sz="2000" b="1" dirty="0">
              <a:solidFill>
                <a:schemeClr val="bg1"/>
              </a:solidFill>
              <a:latin typeface="+mn-lt"/>
              <a:cs typeface="Helvetica" panose="020B0604020202020204" pitchFamily="34" charset="0"/>
            </a:endParaRPr>
          </a:p>
          <a:p>
            <a:pPr algn="ctr" eaLnBrk="1" hangingPunct="1">
              <a:lnSpc>
                <a:spcPct val="100000"/>
              </a:lnSpc>
              <a:spcBef>
                <a:spcPct val="0"/>
              </a:spcBef>
              <a:spcAft>
                <a:spcPct val="0"/>
              </a:spcAft>
              <a:buFontTx/>
              <a:buNone/>
            </a:pPr>
            <a:r>
              <a:rPr lang="en-US" altLang="es-PE" sz="2000" b="1" dirty="0">
                <a:solidFill>
                  <a:schemeClr val="bg1"/>
                </a:solidFill>
                <a:latin typeface="+mn-lt"/>
                <a:cs typeface="Helvetica" panose="020B0604020202020204" pitchFamily="34" charset="0"/>
              </a:rPr>
              <a:t>TÚ tienes el DERECHO A DECIR NO, cuando consideres que una t</a:t>
            </a:r>
            <a:r>
              <a:rPr lang="es-PE" altLang="es-PE" sz="2000" b="1" dirty="0">
                <a:solidFill>
                  <a:schemeClr val="bg1"/>
                </a:solidFill>
                <a:latin typeface="+mn-lt"/>
                <a:cs typeface="Helvetica" panose="020B0604020202020204" pitchFamily="34" charset="0"/>
              </a:rPr>
              <a:t>á</a:t>
            </a:r>
            <a:r>
              <a:rPr lang="en-US" altLang="es-PE" sz="2000" b="1" dirty="0">
                <a:solidFill>
                  <a:schemeClr val="bg1"/>
                </a:solidFill>
                <a:latin typeface="+mn-lt"/>
                <a:cs typeface="Helvetica" panose="020B0604020202020204" pitchFamily="34" charset="0"/>
              </a:rPr>
              <a:t>rea es insegura.</a:t>
            </a:r>
          </a:p>
        </p:txBody>
      </p:sp>
      <p:pic>
        <p:nvPicPr>
          <p:cNvPr id="10" name="Imagen 9"/>
          <p:cNvPicPr>
            <a:picLocks noChangeAspect="1"/>
          </p:cNvPicPr>
          <p:nvPr/>
        </p:nvPicPr>
        <p:blipFill rotWithShape="1">
          <a:blip r:embed="rId3">
            <a:extLst>
              <a:ext uri="{28A0092B-C50C-407E-A947-70E740481C1C}">
                <a14:useLocalDpi xmlns:a14="http://schemas.microsoft.com/office/drawing/2010/main" val="0"/>
              </a:ext>
            </a:extLst>
          </a:blip>
          <a:srcRect t="18958" r="1875" b="18542"/>
          <a:stretch/>
        </p:blipFill>
        <p:spPr>
          <a:xfrm>
            <a:off x="2494009" y="2322607"/>
            <a:ext cx="7662934" cy="3660637"/>
          </a:xfrm>
          <a:prstGeom prst="rect">
            <a:avLst/>
          </a:prstGeom>
        </p:spPr>
      </p:pic>
    </p:spTree>
    <p:extLst>
      <p:ext uri="{BB962C8B-B14F-4D97-AF65-F5344CB8AC3E}">
        <p14:creationId xmlns:p14="http://schemas.microsoft.com/office/powerpoint/2010/main" val="30625384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6</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Procedimiento SSYMA – P0303 V22 “Capacitación”</a:t>
            </a:r>
            <a:endParaRPr lang="es-ES" dirty="0"/>
          </a:p>
        </p:txBody>
      </p:sp>
      <p:sp>
        <p:nvSpPr>
          <p:cNvPr id="2" name="Rectángulo redondeado 1"/>
          <p:cNvSpPr/>
          <p:nvPr/>
        </p:nvSpPr>
        <p:spPr>
          <a:xfrm>
            <a:off x="2960982" y="1582474"/>
            <a:ext cx="8820728" cy="764693"/>
          </a:xfrm>
          <a:prstGeom prst="roundRect">
            <a:avLst/>
          </a:prstGeom>
          <a:solidFill>
            <a:schemeClr val="bg1"/>
          </a:solidFill>
          <a:ln w="190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dirty="0">
                <a:solidFill>
                  <a:schemeClr val="tx1"/>
                </a:solidFill>
              </a:rPr>
              <a:t>Todo personal nuevo o transferido recibe la inducción específica dentro de los primeros 10 días de trabajo, estos se cuentan a partir del día siguiente emitido el </a:t>
            </a:r>
            <a:r>
              <a:rPr lang="es-PE" dirty="0" err="1">
                <a:solidFill>
                  <a:schemeClr val="tx1"/>
                </a:solidFill>
              </a:rPr>
              <a:t>fotocheck</a:t>
            </a:r>
            <a:r>
              <a:rPr lang="es-PE" dirty="0">
                <a:solidFill>
                  <a:schemeClr val="tx1"/>
                </a:solidFill>
              </a:rPr>
              <a:t>.</a:t>
            </a:r>
          </a:p>
        </p:txBody>
      </p:sp>
      <p:sp>
        <p:nvSpPr>
          <p:cNvPr id="27" name="Rectángulo redondeado 26"/>
          <p:cNvSpPr/>
          <p:nvPr/>
        </p:nvSpPr>
        <p:spPr>
          <a:xfrm>
            <a:off x="2960982" y="2762301"/>
            <a:ext cx="8820728" cy="1033845"/>
          </a:xfrm>
          <a:prstGeom prst="roundRect">
            <a:avLst/>
          </a:prstGeom>
          <a:solidFill>
            <a:schemeClr val="bg1"/>
          </a:solidFill>
          <a:ln w="190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spcBef>
                <a:spcPct val="20000"/>
              </a:spcBef>
              <a:spcAft>
                <a:spcPct val="0"/>
              </a:spcAft>
            </a:pPr>
            <a:r>
              <a:rPr lang="es-PE" altLang="es-PE" dirty="0">
                <a:solidFill>
                  <a:schemeClr val="tx1"/>
                </a:solidFill>
                <a:cs typeface="Helvetica" panose="020B0604020202020204" pitchFamily="34" charset="0"/>
              </a:rPr>
              <a:t>Dejar constancia de su participación mediante el Formato de Inducción Especifica (SSYMA-P-03.03-F02), cuyo contenido está alineado con los requerimientos del D.S. 024-2016-EM y su modificatoria (D.S. 023-2017-EM), temas ambientales y de energía.</a:t>
            </a:r>
          </a:p>
        </p:txBody>
      </p:sp>
      <p:sp>
        <p:nvSpPr>
          <p:cNvPr id="28" name="Rectángulo redondeado 27"/>
          <p:cNvSpPr/>
          <p:nvPr/>
        </p:nvSpPr>
        <p:spPr>
          <a:xfrm>
            <a:off x="2960982" y="4211280"/>
            <a:ext cx="8820728" cy="1644088"/>
          </a:xfrm>
          <a:prstGeom prst="roundRect">
            <a:avLst/>
          </a:prstGeom>
          <a:solidFill>
            <a:schemeClr val="bg1"/>
          </a:solidFill>
          <a:ln w="190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spcBef>
                <a:spcPct val="20000"/>
              </a:spcBef>
              <a:spcAft>
                <a:spcPct val="0"/>
              </a:spcAft>
            </a:pPr>
            <a:r>
              <a:rPr lang="es-PE" altLang="es-PE" dirty="0">
                <a:solidFill>
                  <a:schemeClr val="tx1"/>
                </a:solidFill>
                <a:cs typeface="Helvetica" panose="020B0604020202020204" pitchFamily="34" charset="0"/>
              </a:rPr>
              <a:t>Si transcurridos los 10 días desde la entrega del </a:t>
            </a:r>
            <a:r>
              <a:rPr lang="es-PE" altLang="es-PE" dirty="0" err="1">
                <a:solidFill>
                  <a:schemeClr val="tx1"/>
                </a:solidFill>
                <a:cs typeface="Helvetica" panose="020B0604020202020204" pitchFamily="34" charset="0"/>
              </a:rPr>
              <a:t>fotocheck</a:t>
            </a:r>
            <a:r>
              <a:rPr lang="es-PE" altLang="es-PE" dirty="0">
                <a:solidFill>
                  <a:schemeClr val="tx1"/>
                </a:solidFill>
                <a:cs typeface="Helvetica" panose="020B0604020202020204" pitchFamily="34" charset="0"/>
              </a:rPr>
              <a:t> permanente, el trabajador / supervisión no ha evidenciado el desarrollo de la inducción específica y la constancia de trabajador APTO, se procederá a comunicar al equipo de emisión de FOTOCHECKS el bloqueo de este, imposibilitando con ello el desarrollo de actividades en nuestras locaciones.</a:t>
            </a:r>
          </a:p>
        </p:txBody>
      </p:sp>
    </p:spTree>
    <p:extLst>
      <p:ext uri="{BB962C8B-B14F-4D97-AF65-F5344CB8AC3E}">
        <p14:creationId xmlns:p14="http://schemas.microsoft.com/office/powerpoint/2010/main" val="35703168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2942DC-82F5-614B-AB33-6E0B62F8A247}"/>
              </a:ext>
            </a:extLst>
          </p:cNvPr>
          <p:cNvSpPr>
            <a:spLocks noGrp="1"/>
          </p:cNvSpPr>
          <p:nvPr>
            <p:ph type="sldNum" sz="quarter" idx="12"/>
          </p:nvPr>
        </p:nvSpPr>
        <p:spPr/>
        <p:txBody>
          <a:bodyPr/>
          <a:lstStyle/>
          <a:p>
            <a:fld id="{9F3A1169-B5CD-AC46-AF3B-D42C0431F0EB}" type="slidenum">
              <a:rPr lang="en-US" smtClean="0"/>
              <a:t>60</a:t>
            </a:fld>
            <a:endParaRPr lang="en-US" dirty="0"/>
          </a:p>
        </p:txBody>
      </p:sp>
      <p:sp>
        <p:nvSpPr>
          <p:cNvPr id="11" name="Title 1">
            <a:extLst>
              <a:ext uri="{FF2B5EF4-FFF2-40B4-BE49-F238E27FC236}">
                <a16:creationId xmlns:a16="http://schemas.microsoft.com/office/drawing/2014/main" id="{19CEFB1E-7EE6-674E-B6C3-B1CD5CAF678E}"/>
              </a:ext>
            </a:extLst>
          </p:cNvPr>
          <p:cNvSpPr txBox="1">
            <a:spLocks/>
          </p:cNvSpPr>
          <p:nvPr/>
        </p:nvSpPr>
        <p:spPr>
          <a:xfrm>
            <a:off x="985708" y="2497855"/>
            <a:ext cx="7324573" cy="2139113"/>
          </a:xfrm>
          <a:prstGeom prst="rect">
            <a:avLst/>
          </a:prstGeom>
        </p:spPr>
        <p:txBody>
          <a:bodyPr anchor="b">
            <a:noAutofit/>
          </a:bodyPr>
          <a:lstStyle>
            <a:lvl1pPr algn="l" defTabSz="914400" rtl="0" eaLnBrk="1" latinLnBrk="0" hangingPunct="1">
              <a:lnSpc>
                <a:spcPct val="90000"/>
              </a:lnSpc>
              <a:spcBef>
                <a:spcPct val="0"/>
              </a:spcBef>
              <a:buNone/>
              <a:defRPr sz="2800" b="1" i="0" kern="1200">
                <a:solidFill>
                  <a:schemeClr val="accent1"/>
                </a:solidFill>
                <a:latin typeface="Calibri" panose="020F0502020204030204" pitchFamily="34" charset="0"/>
                <a:ea typeface="+mj-ea"/>
                <a:cs typeface="Calibri" panose="020F0502020204030204" pitchFamily="34" charset="0"/>
              </a:defRPr>
            </a:lvl1pPr>
          </a:lstStyle>
          <a:p>
            <a:r>
              <a:rPr lang="es-ES" sz="7200" dirty="0">
                <a:solidFill>
                  <a:schemeClr val="bg1"/>
                </a:solidFill>
              </a:rPr>
              <a:t>GRACIAS</a:t>
            </a:r>
          </a:p>
        </p:txBody>
      </p:sp>
      <p:sp>
        <p:nvSpPr>
          <p:cNvPr id="12" name="Subtitle 2">
            <a:extLst>
              <a:ext uri="{FF2B5EF4-FFF2-40B4-BE49-F238E27FC236}">
                <a16:creationId xmlns:a16="http://schemas.microsoft.com/office/drawing/2014/main" id="{F26CE640-DE85-9E4F-941A-B766BDC0AECF}"/>
              </a:ext>
            </a:extLst>
          </p:cNvPr>
          <p:cNvSpPr txBox="1">
            <a:spLocks/>
          </p:cNvSpPr>
          <p:nvPr/>
        </p:nvSpPr>
        <p:spPr>
          <a:xfrm>
            <a:off x="1102250" y="4660543"/>
            <a:ext cx="9144000" cy="33501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3600" dirty="0"/>
              <a:t>¿Preguntas?</a:t>
            </a:r>
          </a:p>
        </p:txBody>
      </p:sp>
      <p:pic>
        <p:nvPicPr>
          <p:cNvPr id="4" name="Picture 3">
            <a:extLst>
              <a:ext uri="{FF2B5EF4-FFF2-40B4-BE49-F238E27FC236}">
                <a16:creationId xmlns:a16="http://schemas.microsoft.com/office/drawing/2014/main" id="{9863E15F-18DC-6846-A176-7357AA690D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457200"/>
            <a:ext cx="11277600" cy="5943600"/>
          </a:xfrm>
          <a:prstGeom prst="rect">
            <a:avLst/>
          </a:prstGeom>
        </p:spPr>
      </p:pic>
    </p:spTree>
    <p:extLst>
      <p:ext uri="{BB962C8B-B14F-4D97-AF65-F5344CB8AC3E}">
        <p14:creationId xmlns:p14="http://schemas.microsoft.com/office/powerpoint/2010/main" val="32850904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7</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Procedimiento SSYMA – P0303 V22 “Capacitación”</a:t>
            </a:r>
            <a:endParaRPr lang="es-ES" dirty="0"/>
          </a:p>
        </p:txBody>
      </p:sp>
      <p:sp>
        <p:nvSpPr>
          <p:cNvPr id="10" name="Rectángulo redondeado 9"/>
          <p:cNvSpPr/>
          <p:nvPr/>
        </p:nvSpPr>
        <p:spPr>
          <a:xfrm>
            <a:off x="977783" y="1386745"/>
            <a:ext cx="2187884" cy="655025"/>
          </a:xfrm>
          <a:prstGeom prst="roundRect">
            <a:avLst/>
          </a:prstGeom>
          <a:solidFill>
            <a:srgbClr val="009999"/>
          </a:solidFill>
          <a:ln>
            <a:no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800" b="1" i="0" u="none" strike="noStrike" kern="0" cap="none" spc="0" normalizeH="0" baseline="0" noProof="0" dirty="0">
                <a:ln>
                  <a:noFill/>
                </a:ln>
                <a:solidFill>
                  <a:srgbClr val="FFFFFF"/>
                </a:solidFill>
                <a:effectLst/>
                <a:uLnTx/>
                <a:uFillTx/>
                <a:latin typeface="Calibri"/>
                <a:ea typeface="+mn-ea"/>
                <a:cs typeface="+mn-cs"/>
              </a:rPr>
              <a:t>Inducción General</a:t>
            </a:r>
          </a:p>
        </p:txBody>
      </p:sp>
      <p:sp>
        <p:nvSpPr>
          <p:cNvPr id="12" name="Rectángulo 11"/>
          <p:cNvSpPr/>
          <p:nvPr/>
        </p:nvSpPr>
        <p:spPr>
          <a:xfrm>
            <a:off x="3202613" y="4023184"/>
            <a:ext cx="4897682" cy="369332"/>
          </a:xfrm>
          <a:prstGeom prst="rect">
            <a:avLst/>
          </a:prstGeom>
          <a:ln>
            <a:noFill/>
            <a:prstDash val="dash"/>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El trabajador se presenta a su puesto de trabajo.</a:t>
            </a:r>
          </a:p>
        </p:txBody>
      </p:sp>
      <p:sp>
        <p:nvSpPr>
          <p:cNvPr id="13" name="Rectángulo 12"/>
          <p:cNvSpPr/>
          <p:nvPr/>
        </p:nvSpPr>
        <p:spPr>
          <a:xfrm>
            <a:off x="3201621" y="5322587"/>
            <a:ext cx="7200000" cy="646331"/>
          </a:xfrm>
          <a:prstGeom prst="rect">
            <a:avLst/>
          </a:prstGeom>
          <a:ln>
            <a:noFill/>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La Inducción Específica es impartida por el supervisor directo, en los 10 primeros días de haber ingresado a su puesto de trabajo.</a:t>
            </a:r>
          </a:p>
        </p:txBody>
      </p:sp>
      <p:sp>
        <p:nvSpPr>
          <p:cNvPr id="14" name="Conector 13"/>
          <p:cNvSpPr/>
          <p:nvPr/>
        </p:nvSpPr>
        <p:spPr>
          <a:xfrm>
            <a:off x="1842286" y="4132901"/>
            <a:ext cx="360000" cy="360000"/>
          </a:xfrm>
          <a:prstGeom prst="flowChartConnector">
            <a:avLst/>
          </a:prstGeom>
          <a:solidFill>
            <a:srgbClr val="002F66"/>
          </a:solidFill>
          <a:ln>
            <a:solidFill>
              <a:srgbClr val="002562"/>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1</a:t>
            </a:r>
          </a:p>
        </p:txBody>
      </p:sp>
      <p:sp>
        <p:nvSpPr>
          <p:cNvPr id="15" name="Conector 14"/>
          <p:cNvSpPr/>
          <p:nvPr/>
        </p:nvSpPr>
        <p:spPr>
          <a:xfrm>
            <a:off x="1842286" y="5597188"/>
            <a:ext cx="360000" cy="360000"/>
          </a:xfrm>
          <a:prstGeom prst="flowChartConnector">
            <a:avLst/>
          </a:prstGeom>
          <a:solidFill>
            <a:srgbClr val="002F66"/>
          </a:solidFill>
          <a:ln>
            <a:solidFill>
              <a:srgbClr val="002562"/>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2</a:t>
            </a:r>
          </a:p>
        </p:txBody>
      </p:sp>
      <p:sp>
        <p:nvSpPr>
          <p:cNvPr id="18" name="Rectángulo redondeado 28">
            <a:extLst>
              <a:ext uri="{FF2B5EF4-FFF2-40B4-BE49-F238E27FC236}">
                <a16:creationId xmlns:a16="http://schemas.microsoft.com/office/drawing/2014/main" id="{801D6861-BD91-41B8-A0D7-1D4ACF39CB9D}"/>
              </a:ext>
            </a:extLst>
          </p:cNvPr>
          <p:cNvSpPr/>
          <p:nvPr/>
        </p:nvSpPr>
        <p:spPr>
          <a:xfrm>
            <a:off x="990054" y="2495179"/>
            <a:ext cx="2175613" cy="655025"/>
          </a:xfrm>
          <a:prstGeom prst="roundRect">
            <a:avLst/>
          </a:prstGeom>
          <a:solidFill>
            <a:srgbClr val="002060"/>
          </a:solidFill>
          <a:ln>
            <a:solidFill>
              <a:srgbClr val="002060"/>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800" b="1" i="0" u="none" strike="noStrike" kern="0" cap="none" spc="0" normalizeH="0" baseline="0" noProof="0" dirty="0">
                <a:ln>
                  <a:noFill/>
                </a:ln>
                <a:solidFill>
                  <a:srgbClr val="FFFFFF"/>
                </a:solidFill>
                <a:effectLst/>
                <a:uLnTx/>
                <a:uFillTx/>
                <a:latin typeface="Calibri"/>
                <a:ea typeface="+mn-ea"/>
                <a:cs typeface="+mn-cs"/>
              </a:rPr>
              <a:t>Inducción Específica</a:t>
            </a:r>
          </a:p>
        </p:txBody>
      </p:sp>
      <p:sp>
        <p:nvSpPr>
          <p:cNvPr id="21" name="Rectángulo 20">
            <a:extLst>
              <a:ext uri="{FF2B5EF4-FFF2-40B4-BE49-F238E27FC236}">
                <a16:creationId xmlns:a16="http://schemas.microsoft.com/office/drawing/2014/main" id="{5059D5D9-57F6-418D-94F7-668A96375FA0}"/>
              </a:ext>
            </a:extLst>
          </p:cNvPr>
          <p:cNvSpPr/>
          <p:nvPr/>
        </p:nvSpPr>
        <p:spPr>
          <a:xfrm>
            <a:off x="3303217" y="1391091"/>
            <a:ext cx="7200000" cy="646331"/>
          </a:xfrm>
          <a:prstGeom prst="rect">
            <a:avLst/>
          </a:prstGeom>
          <a:ln>
            <a:solidFill>
              <a:srgbClr val="009999"/>
            </a:solidFill>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El trabajador aprueba la inducción para obtener fotocheck.</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NOTA: Solo aplica para quienes obtienen fotocheck Permanente.</a:t>
            </a:r>
          </a:p>
        </p:txBody>
      </p:sp>
      <p:sp>
        <p:nvSpPr>
          <p:cNvPr id="22" name="Rectángulo 21">
            <a:extLst>
              <a:ext uri="{FF2B5EF4-FFF2-40B4-BE49-F238E27FC236}">
                <a16:creationId xmlns:a16="http://schemas.microsoft.com/office/drawing/2014/main" id="{3847FEB5-6EE5-47DB-8857-C8930A1EED51}"/>
              </a:ext>
            </a:extLst>
          </p:cNvPr>
          <p:cNvSpPr/>
          <p:nvPr/>
        </p:nvSpPr>
        <p:spPr>
          <a:xfrm>
            <a:off x="3304209" y="2511225"/>
            <a:ext cx="7200000" cy="646331"/>
          </a:xfrm>
          <a:prstGeom prst="rect">
            <a:avLst/>
          </a:prstGeom>
          <a:ln>
            <a:solidFill>
              <a:srgbClr val="002060"/>
            </a:solidFill>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Una vez obtenido el fotocheck permanente el trabajador debe iniciar el proceso de inducción específica aplicando los siguientes pasos:</a:t>
            </a:r>
          </a:p>
        </p:txBody>
      </p:sp>
      <p:pic>
        <p:nvPicPr>
          <p:cNvPr id="23" name="Imagen 22">
            <a:extLst>
              <a:ext uri="{FF2B5EF4-FFF2-40B4-BE49-F238E27FC236}">
                <a16:creationId xmlns:a16="http://schemas.microsoft.com/office/drawing/2014/main" id="{87A8180E-AD3D-45B3-A0C9-F32AC372C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4139" y="5000197"/>
            <a:ext cx="622712" cy="968721"/>
          </a:xfrm>
          <a:prstGeom prst="rect">
            <a:avLst/>
          </a:prstGeom>
          <a:ln>
            <a:solidFill>
              <a:srgbClr val="009999"/>
            </a:solidFill>
          </a:ln>
        </p:spPr>
      </p:pic>
      <p:pic>
        <p:nvPicPr>
          <p:cNvPr id="24" name="Picture 2" descr="Trabajador De La Construcción Glifo Icono, Trabajador De La Construcción,  Glifo, Casco PNG y Vector para Descargar Gratis | Pngtree"/>
          <p:cNvPicPr>
            <a:picLocks noChangeAspect="1" noChangeArrowheads="1"/>
          </p:cNvPicPr>
          <p:nvPr/>
        </p:nvPicPr>
        <p:blipFill>
          <a:blip r:embed="rId4">
            <a:clrChange>
              <a:clrFrom>
                <a:srgbClr val="F5F5F5"/>
              </a:clrFrom>
              <a:clrTo>
                <a:srgbClr val="F5F5F5">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02286" y="3461108"/>
            <a:ext cx="1124151" cy="112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6723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8</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Procedimiento SSYMA – P0303 V22 “Capacitación”</a:t>
            </a:r>
            <a:endParaRPr lang="es-ES" dirty="0"/>
          </a:p>
        </p:txBody>
      </p:sp>
      <p:sp>
        <p:nvSpPr>
          <p:cNvPr id="16" name="Rectángulo 15"/>
          <p:cNvSpPr/>
          <p:nvPr/>
        </p:nvSpPr>
        <p:spPr>
          <a:xfrm>
            <a:off x="3177407" y="1232357"/>
            <a:ext cx="7200000" cy="2031325"/>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800" b="1" i="0" u="none" strike="noStrike" kern="0" cap="none" spc="0" normalizeH="0" baseline="0" noProof="0" dirty="0">
                <a:ln>
                  <a:noFill/>
                </a:ln>
                <a:solidFill>
                  <a:srgbClr val="000000"/>
                </a:solidFill>
                <a:effectLst/>
                <a:uLnTx/>
                <a:uFillTx/>
              </a:rPr>
              <a:t>COMPLEMENTA</a:t>
            </a:r>
            <a:r>
              <a:rPr kumimoji="0" lang="es-PE" sz="1800" b="0" i="0" u="none" strike="noStrike" kern="0" cap="none" spc="0" normalizeH="0" baseline="0" noProof="0" dirty="0">
                <a:ln>
                  <a:noFill/>
                </a:ln>
                <a:solidFill>
                  <a:srgbClr val="000000"/>
                </a:solidFill>
                <a:effectLst/>
                <a:uLnTx/>
                <a:uFillTx/>
              </a:rPr>
              <a:t> la Inducción Específica con los siguientes 6 cursos:</a:t>
            </a:r>
          </a:p>
          <a:p>
            <a:pPr marL="342900" marR="0" lvl="0" indent="-342900" algn="just" defTabSz="914400" eaLnBrk="1" fontAlgn="auto" latinLnBrk="0" hangingPunct="1">
              <a:lnSpc>
                <a:spcPct val="100000"/>
              </a:lnSpc>
              <a:spcBef>
                <a:spcPts val="0"/>
              </a:spcBef>
              <a:spcAft>
                <a:spcPts val="0"/>
              </a:spcAft>
              <a:buClrTx/>
              <a:buSzTx/>
              <a:buFontTx/>
              <a:buAutoNum type="arabicPeriod"/>
              <a:tabLst/>
              <a:defRPr/>
            </a:pPr>
            <a:r>
              <a:rPr kumimoji="0" lang="es-PE" sz="1800" b="0" i="0" u="none" strike="noStrike" kern="0" cap="none" spc="0" normalizeH="0" baseline="0" noProof="0" dirty="0">
                <a:ln>
                  <a:noFill/>
                </a:ln>
                <a:solidFill>
                  <a:srgbClr val="000000"/>
                </a:solidFill>
                <a:effectLst/>
                <a:uLnTx/>
                <a:uFillTx/>
              </a:rPr>
              <a:t>Pare y Piénselo Mejor (1 hora)</a:t>
            </a:r>
          </a:p>
          <a:p>
            <a:pPr marL="342900" marR="0" lvl="0" indent="-342900" algn="just" defTabSz="914400" eaLnBrk="1" fontAlgn="auto" latinLnBrk="0" hangingPunct="1">
              <a:lnSpc>
                <a:spcPct val="100000"/>
              </a:lnSpc>
              <a:spcBef>
                <a:spcPts val="0"/>
              </a:spcBef>
              <a:spcAft>
                <a:spcPts val="0"/>
              </a:spcAft>
              <a:buClrTx/>
              <a:buSzTx/>
              <a:buFontTx/>
              <a:buAutoNum type="arabicPeriod"/>
              <a:tabLst/>
              <a:defRPr/>
            </a:pPr>
            <a:r>
              <a:rPr kumimoji="0" lang="es-PE" sz="1800" b="0" i="0" u="none" strike="noStrike" kern="0" cap="none" spc="0" normalizeH="0" baseline="0" noProof="0" dirty="0">
                <a:ln>
                  <a:noFill/>
                </a:ln>
                <a:solidFill>
                  <a:srgbClr val="000000"/>
                </a:solidFill>
                <a:effectLst/>
                <a:uLnTx/>
                <a:uFillTx/>
              </a:rPr>
              <a:t>Procedimiento de Cero Alcohol y Drogas (1 hora)</a:t>
            </a:r>
          </a:p>
          <a:p>
            <a:pPr marL="342900" marR="0" lvl="0" indent="-342900" algn="just" defTabSz="914400" eaLnBrk="1" fontAlgn="auto" latinLnBrk="0" hangingPunct="1">
              <a:lnSpc>
                <a:spcPct val="100000"/>
              </a:lnSpc>
              <a:spcBef>
                <a:spcPts val="0"/>
              </a:spcBef>
              <a:spcAft>
                <a:spcPts val="0"/>
              </a:spcAft>
              <a:buClrTx/>
              <a:buSzTx/>
              <a:buFontTx/>
              <a:buAutoNum type="arabicPeriod"/>
              <a:tabLst/>
              <a:defRPr/>
            </a:pPr>
            <a:r>
              <a:rPr kumimoji="0" lang="es-PE" sz="1800" b="0" i="0" u="none" strike="noStrike" kern="0" cap="none" spc="0" normalizeH="0" baseline="0" noProof="0" dirty="0">
                <a:ln>
                  <a:noFill/>
                </a:ln>
                <a:solidFill>
                  <a:srgbClr val="000000"/>
                </a:solidFill>
                <a:effectLst/>
                <a:uLnTx/>
                <a:uFillTx/>
              </a:rPr>
              <a:t>Sensibilización en Gestión de Controles Críticos (1 hora)</a:t>
            </a:r>
          </a:p>
          <a:p>
            <a:pPr marL="342900" marR="0" lvl="0" indent="-342900" algn="just" defTabSz="914400" eaLnBrk="1" fontAlgn="auto" latinLnBrk="0" hangingPunct="1">
              <a:lnSpc>
                <a:spcPct val="100000"/>
              </a:lnSpc>
              <a:spcBef>
                <a:spcPts val="0"/>
              </a:spcBef>
              <a:spcAft>
                <a:spcPts val="0"/>
              </a:spcAft>
              <a:buClrTx/>
              <a:buSzTx/>
              <a:buFontTx/>
              <a:buAutoNum type="arabicPeriod"/>
              <a:tabLst/>
              <a:defRPr/>
            </a:pPr>
            <a:r>
              <a:rPr kumimoji="0" lang="es-PE" sz="1800" b="0" i="0" u="none" strike="noStrike" kern="0" cap="none" spc="0" normalizeH="0" baseline="0" noProof="0" dirty="0">
                <a:ln>
                  <a:noFill/>
                </a:ln>
                <a:solidFill>
                  <a:srgbClr val="000000"/>
                </a:solidFill>
                <a:effectLst/>
                <a:uLnTx/>
                <a:uFillTx/>
              </a:rPr>
              <a:t>Gestión del Comportamiento (1 hora)</a:t>
            </a:r>
          </a:p>
          <a:p>
            <a:pPr marL="342900" marR="0" lvl="0" indent="-342900" algn="just" defTabSz="914400" eaLnBrk="1" fontAlgn="auto" latinLnBrk="0" hangingPunct="1">
              <a:lnSpc>
                <a:spcPct val="100000"/>
              </a:lnSpc>
              <a:spcBef>
                <a:spcPts val="0"/>
              </a:spcBef>
              <a:spcAft>
                <a:spcPts val="0"/>
              </a:spcAft>
              <a:buClrTx/>
              <a:buSzTx/>
              <a:buFontTx/>
              <a:buAutoNum type="arabicPeriod"/>
              <a:tabLst/>
              <a:defRPr/>
            </a:pPr>
            <a:r>
              <a:rPr kumimoji="0" lang="es-PE" sz="1800" b="0" i="0" u="none" strike="noStrike" kern="0" cap="none" spc="0" normalizeH="0" baseline="0" noProof="0" dirty="0">
                <a:ln>
                  <a:noFill/>
                </a:ln>
                <a:solidFill>
                  <a:srgbClr val="000000"/>
                </a:solidFill>
                <a:effectLst/>
                <a:uLnTx/>
                <a:uFillTx/>
              </a:rPr>
              <a:t>Fatiga y Somnolencia(2 horas)</a:t>
            </a:r>
          </a:p>
          <a:p>
            <a:pPr marL="342900" marR="0" lvl="0" indent="-342900" algn="just" defTabSz="914400" eaLnBrk="1" fontAlgn="auto" latinLnBrk="0" hangingPunct="1">
              <a:lnSpc>
                <a:spcPct val="100000"/>
              </a:lnSpc>
              <a:spcBef>
                <a:spcPts val="0"/>
              </a:spcBef>
              <a:spcAft>
                <a:spcPts val="0"/>
              </a:spcAft>
              <a:buClrTx/>
              <a:buSzTx/>
              <a:buFontTx/>
              <a:buAutoNum type="arabicPeriod"/>
              <a:tabLst/>
              <a:defRPr/>
            </a:pPr>
            <a:r>
              <a:rPr kumimoji="0" lang="es-PE" sz="1800" b="0" i="0" u="none" strike="noStrike" kern="0" cap="none" spc="0" normalizeH="0" baseline="0" noProof="0" dirty="0">
                <a:ln>
                  <a:noFill/>
                </a:ln>
                <a:solidFill>
                  <a:srgbClr val="000000"/>
                </a:solidFill>
                <a:effectLst/>
                <a:uLnTx/>
                <a:uFillTx/>
              </a:rPr>
              <a:t>Liderazgo con coraje (4 horas)</a:t>
            </a:r>
          </a:p>
        </p:txBody>
      </p:sp>
      <p:sp>
        <p:nvSpPr>
          <p:cNvPr id="17" name="Conector 16"/>
          <p:cNvSpPr/>
          <p:nvPr/>
        </p:nvSpPr>
        <p:spPr>
          <a:xfrm>
            <a:off x="1042080" y="2493864"/>
            <a:ext cx="360000" cy="360000"/>
          </a:xfrm>
          <a:prstGeom prst="flowChartConnector">
            <a:avLst/>
          </a:prstGeom>
          <a:solidFill>
            <a:srgbClr val="002F66"/>
          </a:solidFill>
          <a:ln>
            <a:solidFill>
              <a:srgbClr val="002562"/>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3</a:t>
            </a:r>
          </a:p>
        </p:txBody>
      </p:sp>
      <p:sp>
        <p:nvSpPr>
          <p:cNvPr id="19" name="Rectángulo 18">
            <a:extLst>
              <a:ext uri="{FF2B5EF4-FFF2-40B4-BE49-F238E27FC236}">
                <a16:creationId xmlns:a16="http://schemas.microsoft.com/office/drawing/2014/main" id="{B6BC1A80-D46D-47D1-AF04-10107E23264E}"/>
              </a:ext>
            </a:extLst>
          </p:cNvPr>
          <p:cNvSpPr/>
          <p:nvPr/>
        </p:nvSpPr>
        <p:spPr>
          <a:xfrm>
            <a:off x="3177406" y="3788218"/>
            <a:ext cx="7199998" cy="646331"/>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La EECC/GF, deja constancia de la participación de su personal mediante el Formato de Inducción Especifica y la Constancia de Trabajador Apto.</a:t>
            </a:r>
          </a:p>
        </p:txBody>
      </p:sp>
      <p:pic>
        <p:nvPicPr>
          <p:cNvPr id="20" name="Imagen 19">
            <a:extLst>
              <a:ext uri="{FF2B5EF4-FFF2-40B4-BE49-F238E27FC236}">
                <a16:creationId xmlns:a16="http://schemas.microsoft.com/office/drawing/2014/main" id="{87A8180E-AD3D-45B3-A0C9-F32AC372C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06867">
            <a:off x="1592101" y="3437946"/>
            <a:ext cx="546718" cy="850501"/>
          </a:xfrm>
          <a:prstGeom prst="rect">
            <a:avLst/>
          </a:prstGeom>
          <a:ln>
            <a:solidFill>
              <a:srgbClr val="009999"/>
            </a:solidFill>
          </a:ln>
        </p:spPr>
      </p:pic>
      <p:pic>
        <p:nvPicPr>
          <p:cNvPr id="25" name="Imagen 24">
            <a:extLst>
              <a:ext uri="{FF2B5EF4-FFF2-40B4-BE49-F238E27FC236}">
                <a16:creationId xmlns:a16="http://schemas.microsoft.com/office/drawing/2014/main" id="{6DA59DA4-ADB4-415A-BB65-32204E705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34526">
            <a:off x="1924721" y="4007849"/>
            <a:ext cx="620616" cy="813697"/>
          </a:xfrm>
          <a:prstGeom prst="rect">
            <a:avLst/>
          </a:prstGeom>
          <a:ln>
            <a:solidFill>
              <a:srgbClr val="00A89F"/>
            </a:solidFill>
          </a:ln>
        </p:spPr>
      </p:pic>
      <p:sp>
        <p:nvSpPr>
          <p:cNvPr id="26" name="Conector 114">
            <a:extLst>
              <a:ext uri="{FF2B5EF4-FFF2-40B4-BE49-F238E27FC236}">
                <a16:creationId xmlns:a16="http://schemas.microsoft.com/office/drawing/2014/main" id="{1384A676-C4E0-4EAA-B856-73C9D9EC3970}"/>
              </a:ext>
            </a:extLst>
          </p:cNvPr>
          <p:cNvSpPr/>
          <p:nvPr/>
        </p:nvSpPr>
        <p:spPr>
          <a:xfrm>
            <a:off x="1042080" y="4115501"/>
            <a:ext cx="360000" cy="360000"/>
          </a:xfrm>
          <a:prstGeom prst="flowChartConnector">
            <a:avLst/>
          </a:prstGeom>
          <a:solidFill>
            <a:srgbClr val="002F66"/>
          </a:solidFill>
          <a:ln>
            <a:solidFill>
              <a:srgbClr val="002562"/>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4</a:t>
            </a:r>
          </a:p>
        </p:txBody>
      </p:sp>
      <p:sp>
        <p:nvSpPr>
          <p:cNvPr id="27" name="Conector 115">
            <a:extLst>
              <a:ext uri="{FF2B5EF4-FFF2-40B4-BE49-F238E27FC236}">
                <a16:creationId xmlns:a16="http://schemas.microsoft.com/office/drawing/2014/main" id="{AC7FD88A-53AC-4D0B-B51A-3993935C6EDE}"/>
              </a:ext>
            </a:extLst>
          </p:cNvPr>
          <p:cNvSpPr/>
          <p:nvPr/>
        </p:nvSpPr>
        <p:spPr>
          <a:xfrm>
            <a:off x="1042080" y="5508340"/>
            <a:ext cx="360000" cy="360000"/>
          </a:xfrm>
          <a:prstGeom prst="flowChartConnector">
            <a:avLst/>
          </a:prstGeom>
          <a:solidFill>
            <a:srgbClr val="002F66"/>
          </a:solidFill>
          <a:ln>
            <a:solidFill>
              <a:srgbClr val="002562"/>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5</a:t>
            </a:r>
          </a:p>
        </p:txBody>
      </p:sp>
      <p:sp>
        <p:nvSpPr>
          <p:cNvPr id="28" name="Rectángulo 27">
            <a:extLst>
              <a:ext uri="{FF2B5EF4-FFF2-40B4-BE49-F238E27FC236}">
                <a16:creationId xmlns:a16="http://schemas.microsoft.com/office/drawing/2014/main" id="{7274C966-942F-4108-B5DF-FC569AF2912A}"/>
              </a:ext>
            </a:extLst>
          </p:cNvPr>
          <p:cNvSpPr/>
          <p:nvPr/>
        </p:nvSpPr>
        <p:spPr>
          <a:xfrm>
            <a:off x="3177406" y="5119052"/>
            <a:ext cx="7200000" cy="923330"/>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Verifica la conformidad de los documentos correspondientes a la Inducción Específica y que el personal cuente con los cursos complementarios a la misma, en un plazo no mayor a 24 horas.</a:t>
            </a:r>
          </a:p>
        </p:txBody>
      </p:sp>
      <p:pic>
        <p:nvPicPr>
          <p:cNvPr id="29" name="Picture 2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83932" y="5204301"/>
            <a:ext cx="1203254" cy="752833"/>
          </a:xfrm>
          <a:prstGeom prst="rect">
            <a:avLst/>
          </a:prstGeom>
        </p:spPr>
      </p:pic>
      <p:pic>
        <p:nvPicPr>
          <p:cNvPr id="30" name="Picture 4" descr="Formación - Cáritas Canarias"/>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485543" y="1697014"/>
            <a:ext cx="1102009" cy="1102009"/>
          </a:xfrm>
          <a:prstGeom prst="rect">
            <a:avLst/>
          </a:prstGeom>
          <a:noFill/>
          <a:extLst>
            <a:ext uri="{909E8E84-426E-40DD-AFC4-6F175D3DCCD1}">
              <a14:hiddenFill xmlns:a14="http://schemas.microsoft.com/office/drawing/2010/main">
                <a:solidFill>
                  <a:srgbClr val="FFFFFF"/>
                </a:solidFill>
              </a14:hiddenFill>
            </a:ext>
          </a:extLst>
        </p:spPr>
      </p:pic>
      <p:sp>
        <p:nvSpPr>
          <p:cNvPr id="43"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Tree>
    <p:extLst>
      <p:ext uri="{BB962C8B-B14F-4D97-AF65-F5344CB8AC3E}">
        <p14:creationId xmlns:p14="http://schemas.microsoft.com/office/powerpoint/2010/main" val="32935550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9</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Procedimiento SSYMA – P0303 V22 “Capacitación”</a:t>
            </a:r>
            <a:endParaRPr lang="es-ES" dirty="0"/>
          </a:p>
        </p:txBody>
      </p:sp>
      <p:sp>
        <p:nvSpPr>
          <p:cNvPr id="15" name="Rectángulo redondeado 126">
            <a:extLst>
              <a:ext uri="{FF2B5EF4-FFF2-40B4-BE49-F238E27FC236}">
                <a16:creationId xmlns:a16="http://schemas.microsoft.com/office/drawing/2014/main" id="{30C34608-5569-4A2F-AA23-A9BF45657332}"/>
              </a:ext>
            </a:extLst>
          </p:cNvPr>
          <p:cNvSpPr/>
          <p:nvPr/>
        </p:nvSpPr>
        <p:spPr>
          <a:xfrm>
            <a:off x="1063244" y="3561150"/>
            <a:ext cx="1433011" cy="655025"/>
          </a:xfrm>
          <a:prstGeom prst="roundRect">
            <a:avLst/>
          </a:prstGeom>
          <a:solidFill>
            <a:srgbClr val="009999"/>
          </a:solidFill>
          <a:ln>
            <a:no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800" b="1" i="0" u="none" strike="noStrike" kern="0" cap="none" spc="0" normalizeH="0" baseline="0" noProof="0" dirty="0">
                <a:ln>
                  <a:noFill/>
                </a:ln>
                <a:solidFill>
                  <a:srgbClr val="FFFFFF"/>
                </a:solidFill>
                <a:effectLst/>
                <a:uLnTx/>
                <a:uFillTx/>
                <a:latin typeface="Calibri"/>
                <a:ea typeface="+mn-ea"/>
                <a:cs typeface="+mn-cs"/>
              </a:rPr>
              <a:t>Conforme</a:t>
            </a:r>
          </a:p>
        </p:txBody>
      </p:sp>
      <p:cxnSp>
        <p:nvCxnSpPr>
          <p:cNvPr id="18" name="Conector recto de flecha 17">
            <a:extLst>
              <a:ext uri="{FF2B5EF4-FFF2-40B4-BE49-F238E27FC236}">
                <a16:creationId xmlns:a16="http://schemas.microsoft.com/office/drawing/2014/main" id="{5C64A31C-FAF5-481B-B903-DFA44F92609D}"/>
              </a:ext>
            </a:extLst>
          </p:cNvPr>
          <p:cNvCxnSpPr>
            <a:endCxn id="21" idx="2"/>
          </p:cNvCxnSpPr>
          <p:nvPr/>
        </p:nvCxnSpPr>
        <p:spPr>
          <a:xfrm flipV="1">
            <a:off x="2595587" y="2474347"/>
            <a:ext cx="1193725" cy="1301524"/>
          </a:xfrm>
          <a:prstGeom prst="straightConnector1">
            <a:avLst/>
          </a:prstGeom>
          <a:noFill/>
          <a:ln w="127000" cap="flat" cmpd="sng" algn="ctr">
            <a:solidFill>
              <a:srgbClr val="00A89F">
                <a:alpha val="54000"/>
              </a:srgbClr>
            </a:solidFill>
            <a:prstDash val="solid"/>
            <a:miter lim="800000"/>
            <a:tailEnd type="triangle"/>
          </a:ln>
          <a:effectLst/>
        </p:spPr>
      </p:cxnSp>
      <p:sp>
        <p:nvSpPr>
          <p:cNvPr id="21" name="Conector 134">
            <a:extLst>
              <a:ext uri="{FF2B5EF4-FFF2-40B4-BE49-F238E27FC236}">
                <a16:creationId xmlns:a16="http://schemas.microsoft.com/office/drawing/2014/main" id="{029029ED-91BD-40D8-852E-085C65125E39}"/>
              </a:ext>
            </a:extLst>
          </p:cNvPr>
          <p:cNvSpPr/>
          <p:nvPr/>
        </p:nvSpPr>
        <p:spPr>
          <a:xfrm>
            <a:off x="3789312" y="2217261"/>
            <a:ext cx="544220" cy="514171"/>
          </a:xfrm>
          <a:prstGeom prst="flowChartConnector">
            <a:avLst/>
          </a:prstGeom>
          <a:solidFill>
            <a:srgbClr val="78C145"/>
          </a:solidFill>
          <a:ln w="12700" cap="flat" cmpd="sng" algn="ctr">
            <a:solidFill>
              <a:srgbClr val="92D050"/>
            </a:solid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SI</a:t>
            </a:r>
          </a:p>
        </p:txBody>
      </p:sp>
      <p:sp>
        <p:nvSpPr>
          <p:cNvPr id="22" name="Conector 135">
            <a:extLst>
              <a:ext uri="{FF2B5EF4-FFF2-40B4-BE49-F238E27FC236}">
                <a16:creationId xmlns:a16="http://schemas.microsoft.com/office/drawing/2014/main" id="{F635811A-59AF-4340-BA6A-9FD73703D331}"/>
              </a:ext>
            </a:extLst>
          </p:cNvPr>
          <p:cNvSpPr/>
          <p:nvPr/>
        </p:nvSpPr>
        <p:spPr>
          <a:xfrm>
            <a:off x="3789932" y="4779735"/>
            <a:ext cx="543600" cy="514800"/>
          </a:xfrm>
          <a:prstGeom prst="flowChartConnector">
            <a:avLst/>
          </a:prstGeom>
          <a:solidFill>
            <a:srgbClr val="FF0000"/>
          </a:solidFill>
          <a:ln>
            <a:solidFill>
              <a:srgbClr val="FF0000"/>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NO</a:t>
            </a:r>
          </a:p>
        </p:txBody>
      </p:sp>
      <p:sp>
        <p:nvSpPr>
          <p:cNvPr id="23" name="Conector 143">
            <a:extLst>
              <a:ext uri="{FF2B5EF4-FFF2-40B4-BE49-F238E27FC236}">
                <a16:creationId xmlns:a16="http://schemas.microsoft.com/office/drawing/2014/main" id="{36EAA49A-2ADE-4458-8EE8-22B4616209DA}"/>
              </a:ext>
            </a:extLst>
          </p:cNvPr>
          <p:cNvSpPr/>
          <p:nvPr/>
        </p:nvSpPr>
        <p:spPr>
          <a:xfrm>
            <a:off x="1647490" y="3100019"/>
            <a:ext cx="360000" cy="360000"/>
          </a:xfrm>
          <a:prstGeom prst="flowChartConnector">
            <a:avLst/>
          </a:prstGeom>
          <a:solidFill>
            <a:srgbClr val="002F66"/>
          </a:solidFill>
          <a:ln>
            <a:solidFill>
              <a:srgbClr val="002562"/>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6</a:t>
            </a:r>
          </a:p>
        </p:txBody>
      </p:sp>
      <p:cxnSp>
        <p:nvCxnSpPr>
          <p:cNvPr id="24" name="Conector recto de flecha 23">
            <a:extLst>
              <a:ext uri="{FF2B5EF4-FFF2-40B4-BE49-F238E27FC236}">
                <a16:creationId xmlns:a16="http://schemas.microsoft.com/office/drawing/2014/main" id="{DECABF6D-F332-4D7C-BBD9-3297ABA7A23F}"/>
              </a:ext>
            </a:extLst>
          </p:cNvPr>
          <p:cNvCxnSpPr>
            <a:cxnSpLocks/>
            <a:endCxn id="22" idx="2"/>
          </p:cNvCxnSpPr>
          <p:nvPr/>
        </p:nvCxnSpPr>
        <p:spPr>
          <a:xfrm>
            <a:off x="2595587" y="3888662"/>
            <a:ext cx="1194345" cy="1148473"/>
          </a:xfrm>
          <a:prstGeom prst="straightConnector1">
            <a:avLst/>
          </a:prstGeom>
          <a:noFill/>
          <a:ln w="127000" cap="flat" cmpd="sng" algn="ctr">
            <a:solidFill>
              <a:srgbClr val="00A89F">
                <a:alpha val="54000"/>
              </a:srgbClr>
            </a:solidFill>
            <a:prstDash val="solid"/>
            <a:miter lim="800000"/>
            <a:tailEnd type="triangle"/>
          </a:ln>
          <a:effectLst/>
        </p:spPr>
      </p:cxnSp>
      <p:sp>
        <p:nvSpPr>
          <p:cNvPr id="31" name="Rectángulo 30">
            <a:extLst>
              <a:ext uri="{FF2B5EF4-FFF2-40B4-BE49-F238E27FC236}">
                <a16:creationId xmlns:a16="http://schemas.microsoft.com/office/drawing/2014/main" id="{16C680EA-9AE4-451C-866D-37EC37A22F93}"/>
              </a:ext>
            </a:extLst>
          </p:cNvPr>
          <p:cNvSpPr/>
          <p:nvPr/>
        </p:nvSpPr>
        <p:spPr>
          <a:xfrm>
            <a:off x="4402043" y="2012682"/>
            <a:ext cx="3240000" cy="92333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Gold Fields  valida el Anexo 05 y se envía a la EECC y/o GF para los fines pertinentes.</a:t>
            </a:r>
          </a:p>
        </p:txBody>
      </p:sp>
      <p:sp>
        <p:nvSpPr>
          <p:cNvPr id="32" name="Rectángulo 31">
            <a:extLst>
              <a:ext uri="{FF2B5EF4-FFF2-40B4-BE49-F238E27FC236}">
                <a16:creationId xmlns:a16="http://schemas.microsoft.com/office/drawing/2014/main" id="{09BA9B12-F514-4F31-83F0-55214613B934}"/>
              </a:ext>
            </a:extLst>
          </p:cNvPr>
          <p:cNvSpPr/>
          <p:nvPr/>
        </p:nvSpPr>
        <p:spPr>
          <a:xfrm>
            <a:off x="4470554" y="4436970"/>
            <a:ext cx="3240000" cy="1200329"/>
          </a:xfrm>
          <a:prstGeom prst="rect">
            <a:avLst/>
          </a:prstGeom>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Gold Fields notifica a la EECC y/o GF las observaciones para que puedan ser subsanadas en un plazo </a:t>
            </a:r>
            <a:r>
              <a:rPr kumimoji="0" lang="es-PE" sz="1800" b="1" i="0" u="none" strike="noStrike" kern="0" cap="none" spc="0" normalizeH="0" baseline="0" noProof="0" dirty="0">
                <a:ln>
                  <a:noFill/>
                </a:ln>
                <a:solidFill>
                  <a:srgbClr val="000000"/>
                </a:solidFill>
                <a:effectLst/>
                <a:uLnTx/>
                <a:uFillTx/>
              </a:rPr>
              <a:t>no mayor a 5 días.</a:t>
            </a:r>
          </a:p>
        </p:txBody>
      </p:sp>
      <p:sp>
        <p:nvSpPr>
          <p:cNvPr id="33" name="Rectángulo redondeado 146">
            <a:extLst>
              <a:ext uri="{FF2B5EF4-FFF2-40B4-BE49-F238E27FC236}">
                <a16:creationId xmlns:a16="http://schemas.microsoft.com/office/drawing/2014/main" id="{EE7D344C-3DBE-4EE5-A4B1-2F6B3F993BE1}"/>
              </a:ext>
            </a:extLst>
          </p:cNvPr>
          <p:cNvSpPr/>
          <p:nvPr/>
        </p:nvSpPr>
        <p:spPr>
          <a:xfrm>
            <a:off x="7832436" y="1664346"/>
            <a:ext cx="2340000" cy="1620000"/>
          </a:xfrm>
          <a:prstGeom prst="roundRect">
            <a:avLst/>
          </a:prstGeom>
          <a:solidFill>
            <a:srgbClr val="009999"/>
          </a:solidFill>
          <a:ln>
            <a:no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800" b="0" i="0" u="none" strike="noStrike" kern="0" cap="none" spc="0" normalizeH="0" baseline="0" noProof="0" dirty="0">
                <a:ln>
                  <a:noFill/>
                </a:ln>
                <a:solidFill>
                  <a:srgbClr val="FFFFFF"/>
                </a:solidFill>
                <a:effectLst/>
                <a:uLnTx/>
                <a:uFillTx/>
                <a:latin typeface="Calibri"/>
                <a:ea typeface="+mn-ea"/>
                <a:cs typeface="+mn-cs"/>
              </a:rPr>
              <a:t>El trabajador se encuentra APTO para realizar las labores asignadas.</a:t>
            </a:r>
          </a:p>
        </p:txBody>
      </p:sp>
      <p:sp>
        <p:nvSpPr>
          <p:cNvPr id="34" name="Rectángulo redondeado 180">
            <a:extLst>
              <a:ext uri="{FF2B5EF4-FFF2-40B4-BE49-F238E27FC236}">
                <a16:creationId xmlns:a16="http://schemas.microsoft.com/office/drawing/2014/main" id="{3CF5153B-BF32-46B6-ACC6-1E2C38870D48}"/>
              </a:ext>
            </a:extLst>
          </p:cNvPr>
          <p:cNvSpPr/>
          <p:nvPr/>
        </p:nvSpPr>
        <p:spPr>
          <a:xfrm>
            <a:off x="7832436" y="4227135"/>
            <a:ext cx="2340000" cy="1620000"/>
          </a:xfrm>
          <a:prstGeom prst="roundRect">
            <a:avLst/>
          </a:prstGeom>
          <a:solidFill>
            <a:srgbClr val="009999"/>
          </a:solidFill>
          <a:ln>
            <a:no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800" b="0" i="0" u="none" strike="noStrike" kern="0" cap="none" spc="0" normalizeH="0" baseline="0" noProof="0" dirty="0">
                <a:ln>
                  <a:noFill/>
                </a:ln>
                <a:solidFill>
                  <a:srgbClr val="FFFFFF"/>
                </a:solidFill>
                <a:effectLst/>
                <a:uLnTx/>
                <a:uFillTx/>
                <a:latin typeface="Calibri"/>
                <a:ea typeface="+mn-ea"/>
                <a:cs typeface="+mn-cs"/>
              </a:rPr>
              <a:t>Se reinicia en el paso que corresponda de acuerdo a las observaciones.</a:t>
            </a:r>
          </a:p>
        </p:txBody>
      </p:sp>
      <p:sp>
        <p:nvSpPr>
          <p:cNvPr id="35" name="Signo de multiplicación 1">
            <a:extLst>
              <a:ext uri="{FF2B5EF4-FFF2-40B4-BE49-F238E27FC236}">
                <a16:creationId xmlns:a16="http://schemas.microsoft.com/office/drawing/2014/main" id="{D2BEFA38-DD7C-40C3-9370-7D20047C6471}"/>
              </a:ext>
            </a:extLst>
          </p:cNvPr>
          <p:cNvSpPr/>
          <p:nvPr/>
        </p:nvSpPr>
        <p:spPr>
          <a:xfrm>
            <a:off x="10294318" y="4286110"/>
            <a:ext cx="1147362" cy="1502049"/>
          </a:xfrm>
          <a:prstGeom prst="mathMultiply">
            <a:avLst/>
          </a:prstGeom>
          <a:solidFill>
            <a:srgbClr val="FF0000"/>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endParaRPr kumimoji="0" lang="es-PE" sz="1600" b="0" i="0" u="none" strike="noStrike" kern="0" cap="none" spc="0" normalizeH="0" baseline="0" noProof="0" dirty="0">
              <a:ln>
                <a:noFill/>
              </a:ln>
              <a:solidFill>
                <a:srgbClr val="FFFFFF"/>
              </a:solidFill>
              <a:effectLst/>
              <a:uLnTx/>
              <a:uFillTx/>
              <a:latin typeface="Calibri"/>
              <a:ea typeface="+mn-ea"/>
              <a:cs typeface="+mn-cs"/>
            </a:endParaRPr>
          </a:p>
        </p:txBody>
      </p:sp>
      <p:pic>
        <p:nvPicPr>
          <p:cNvPr id="36" name="Picture 2" descr="Elemento De Señal De Marca. Icono De Marca De Verificación Verde Aislado  Sobre Fondo Blanco. Diseño Gráfico De Marca Simple. Botón OK Para Voto,  Decisión, Web. Símbolo De Correcto, Cheque, Aprobado. Ilustració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39855" y="1546203"/>
            <a:ext cx="1856288" cy="1856288"/>
          </a:xfrm>
          <a:prstGeom prst="rect">
            <a:avLst/>
          </a:prstGeom>
          <a:noFill/>
          <a:extLst>
            <a:ext uri="{909E8E84-426E-40DD-AFC4-6F175D3DCCD1}">
              <a14:hiddenFill xmlns:a14="http://schemas.microsoft.com/office/drawing/2010/main">
                <a:solidFill>
                  <a:srgbClr val="FFFFFF"/>
                </a:solidFill>
              </a14:hiddenFill>
            </a:ext>
          </a:extLst>
        </p:spPr>
      </p:pic>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Tree>
    <p:extLst>
      <p:ext uri="{BB962C8B-B14F-4D97-AF65-F5344CB8AC3E}">
        <p14:creationId xmlns:p14="http://schemas.microsoft.com/office/powerpoint/2010/main" val="3345159599"/>
      </p:ext>
    </p:extLst>
  </p:cSld>
  <p:clrMapOvr>
    <a:masterClrMapping/>
  </p:clrMapOvr>
  <p:timing>
    <p:tnLst>
      <p:par>
        <p:cTn id="1" dur="indefinite" restart="never" nodeType="tmRoot"/>
      </p:par>
    </p:tnLst>
  </p:timing>
</p:sld>
</file>

<file path=ppt/theme/theme1.xml><?xml version="1.0" encoding="utf-8"?>
<a:theme xmlns:a="http://schemas.openxmlformats.org/drawingml/2006/main" name="Cover Slide">
  <a:themeElements>
    <a:clrScheme name="GFL 2022">
      <a:dk1>
        <a:srgbClr val="000000"/>
      </a:dk1>
      <a:lt1>
        <a:srgbClr val="FFFFFF"/>
      </a:lt1>
      <a:dk2>
        <a:srgbClr val="44546A"/>
      </a:dk2>
      <a:lt2>
        <a:srgbClr val="E7E6E6"/>
      </a:lt2>
      <a:accent1>
        <a:srgbClr val="002659"/>
      </a:accent1>
      <a:accent2>
        <a:srgbClr val="B39759"/>
      </a:accent2>
      <a:accent3>
        <a:srgbClr val="00A191"/>
      </a:accent3>
      <a:accent4>
        <a:srgbClr val="FAB700"/>
      </a:accent4>
      <a:accent5>
        <a:srgbClr val="69B650"/>
      </a:accent5>
      <a:accent6>
        <a:srgbClr val="9B0C3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 Slides">
  <a:themeElements>
    <a:clrScheme name="GFL 2022">
      <a:dk1>
        <a:srgbClr val="000000"/>
      </a:dk1>
      <a:lt1>
        <a:srgbClr val="FFFFFF"/>
      </a:lt1>
      <a:dk2>
        <a:srgbClr val="44546A"/>
      </a:dk2>
      <a:lt2>
        <a:srgbClr val="E7E6E6"/>
      </a:lt2>
      <a:accent1>
        <a:srgbClr val="002659"/>
      </a:accent1>
      <a:accent2>
        <a:srgbClr val="B39759"/>
      </a:accent2>
      <a:accent3>
        <a:srgbClr val="00A191"/>
      </a:accent3>
      <a:accent4>
        <a:srgbClr val="FAB700"/>
      </a:accent4>
      <a:accent5>
        <a:srgbClr val="69B650"/>
      </a:accent5>
      <a:accent6>
        <a:srgbClr val="9B0C3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vider Slide_Gradient">
  <a:themeElements>
    <a:clrScheme name="GFL 2022">
      <a:dk1>
        <a:srgbClr val="000000"/>
      </a:dk1>
      <a:lt1>
        <a:srgbClr val="FFFFFF"/>
      </a:lt1>
      <a:dk2>
        <a:srgbClr val="44546A"/>
      </a:dk2>
      <a:lt2>
        <a:srgbClr val="E7E6E6"/>
      </a:lt2>
      <a:accent1>
        <a:srgbClr val="002659"/>
      </a:accent1>
      <a:accent2>
        <a:srgbClr val="B39759"/>
      </a:accent2>
      <a:accent3>
        <a:srgbClr val="00A191"/>
      </a:accent3>
      <a:accent4>
        <a:srgbClr val="FAB700"/>
      </a:accent4>
      <a:accent5>
        <a:srgbClr val="69B650"/>
      </a:accent5>
      <a:accent6>
        <a:srgbClr val="9B0C3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10094</TotalTime>
  <Words>5056</Words>
  <Application>Microsoft Office PowerPoint</Application>
  <PresentationFormat>Panorámica</PresentationFormat>
  <Paragraphs>871</Paragraphs>
  <Slides>60</Slides>
  <Notes>60</Notes>
  <HiddenSlides>0</HiddenSlides>
  <MMClips>0</MMClips>
  <ScaleCrop>false</ScaleCrop>
  <HeadingPairs>
    <vt:vector size="8" baseType="variant">
      <vt:variant>
        <vt:lpstr>Fuentes usadas</vt:lpstr>
      </vt:variant>
      <vt:variant>
        <vt:i4>9</vt:i4>
      </vt:variant>
      <vt:variant>
        <vt:lpstr>Tema</vt:lpstr>
      </vt:variant>
      <vt:variant>
        <vt:i4>3</vt:i4>
      </vt:variant>
      <vt:variant>
        <vt:lpstr>Servidores OLE incrustados</vt:lpstr>
      </vt:variant>
      <vt:variant>
        <vt:i4>1</vt:i4>
      </vt:variant>
      <vt:variant>
        <vt:lpstr>Títulos de diapositiva</vt:lpstr>
      </vt:variant>
      <vt:variant>
        <vt:i4>60</vt:i4>
      </vt:variant>
    </vt:vector>
  </HeadingPairs>
  <TitlesOfParts>
    <vt:vector size="73" baseType="lpstr">
      <vt:lpstr>Arial</vt:lpstr>
      <vt:lpstr>Calibri</vt:lpstr>
      <vt:lpstr>Calibri Light</vt:lpstr>
      <vt:lpstr>Gill Sans MT</vt:lpstr>
      <vt:lpstr>Helvetica</vt:lpstr>
      <vt:lpstr>Symbol</vt:lpstr>
      <vt:lpstr>Tahoma</vt:lpstr>
      <vt:lpstr>Times</vt:lpstr>
      <vt:lpstr>Wingdings</vt:lpstr>
      <vt:lpstr>Cover Slide</vt:lpstr>
      <vt:lpstr>Text Slides</vt:lpstr>
      <vt:lpstr>Divider Slide_Gradient</vt:lpstr>
      <vt:lpstr>Foto de Photo Editor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Candace Bentel</dc:creator>
  <cp:lastModifiedBy>GoldFields</cp:lastModifiedBy>
  <cp:revision>539</cp:revision>
  <dcterms:created xsi:type="dcterms:W3CDTF">2021-12-14T20:23:48Z</dcterms:created>
  <dcterms:modified xsi:type="dcterms:W3CDTF">2022-06-27T03:48:46Z</dcterms:modified>
</cp:coreProperties>
</file>