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60" r:id="rId2"/>
    <p:sldMasterId id="2147483668" r:id="rId3"/>
  </p:sldMasterIdLst>
  <p:notesMasterIdLst>
    <p:notesMasterId r:id="rId61"/>
  </p:notesMasterIdLst>
  <p:handoutMasterIdLst>
    <p:handoutMasterId r:id="rId62"/>
  </p:handoutMasterIdLst>
  <p:sldIdLst>
    <p:sldId id="284" r:id="rId4"/>
    <p:sldId id="281" r:id="rId5"/>
    <p:sldId id="303" r:id="rId6"/>
    <p:sldId id="379" r:id="rId7"/>
    <p:sldId id="380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8" r:id="rId31"/>
    <p:sldId id="349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57" r:id="rId40"/>
    <p:sldId id="358" r:id="rId41"/>
    <p:sldId id="378" r:id="rId42"/>
    <p:sldId id="359" r:id="rId43"/>
    <p:sldId id="361" r:id="rId44"/>
    <p:sldId id="362" r:id="rId45"/>
    <p:sldId id="363" r:id="rId46"/>
    <p:sldId id="364" r:id="rId47"/>
    <p:sldId id="376" r:id="rId48"/>
    <p:sldId id="377" r:id="rId49"/>
    <p:sldId id="365" r:id="rId50"/>
    <p:sldId id="366" r:id="rId51"/>
    <p:sldId id="367" r:id="rId52"/>
    <p:sldId id="368" r:id="rId53"/>
    <p:sldId id="369" r:id="rId54"/>
    <p:sldId id="371" r:id="rId55"/>
    <p:sldId id="372" r:id="rId56"/>
    <p:sldId id="373" r:id="rId57"/>
    <p:sldId id="374" r:id="rId58"/>
    <p:sldId id="375" r:id="rId59"/>
    <p:sldId id="298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B934BA-7DC0-13A3-9E61-5C388D4AD745}" name="Juliet Pitman" initials="JP" userId="S::Juliet.Pitman@goldfields.com::cec94fd5-d1b7-41d3-9fa2-b14b7a06ec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D0E3DF"/>
    <a:srgbClr val="081C36"/>
    <a:srgbClr val="BFDAD5"/>
    <a:srgbClr val="C59D68"/>
    <a:srgbClr val="6ECBBC"/>
    <a:srgbClr val="00AD98"/>
    <a:srgbClr val="209C8D"/>
    <a:srgbClr val="AA9759"/>
    <a:srgbClr val="39B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8" autoAdjust="0"/>
    <p:restoredTop sz="39845" autoAdjust="0"/>
  </p:normalViewPr>
  <p:slideViewPr>
    <p:cSldViewPr snapToGrid="0" snapToObjects="1">
      <p:cViewPr varScale="1">
        <p:scale>
          <a:sx n="69" d="100"/>
          <a:sy n="69" d="100"/>
        </p:scale>
        <p:origin x="684" y="44"/>
      </p:cViewPr>
      <p:guideLst/>
    </p:cSldViewPr>
  </p:slideViewPr>
  <p:outlineViewPr>
    <p:cViewPr>
      <p:scale>
        <a:sx n="33" d="100"/>
        <a:sy n="33" d="100"/>
      </p:scale>
      <p:origin x="0" y="-59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177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102F7-6129-43C6-8B95-B0D49CB61BB8}" type="datetimeFigureOut">
              <a:rPr lang="es-PE" smtClean="0"/>
              <a:t>26/06/2022</a:t>
            </a:fld>
            <a:endParaRPr lang="es-PE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83FE8-7984-441E-84C6-FA78C4AF03EE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77339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20C47-9640-574F-8F5A-042472192965}" type="datetimeFigureOut">
              <a:rPr lang="en-US" smtClean="0"/>
              <a:t>6/26/2022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D4D81-3BAD-C247-BE47-A7D0CA8A53C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131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>
                <a:latin typeface="Arial" pitchFamily="34" charset="0"/>
                <a:cs typeface="Arial" pitchFamily="34" charset="0"/>
              </a:rPr>
              <a:t>: 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2 min</a:t>
            </a:r>
            <a:endParaRPr lang="es-ES" baseline="0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>
                <a:latin typeface="Arial" pitchFamily="34" charset="0"/>
                <a:cs typeface="Arial" pitchFamily="34" charset="0"/>
              </a:rPr>
              <a:t>Acumulado: 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s-ES" baseline="0" dirty="0">
                <a:latin typeface="Arial" pitchFamily="34" charset="0"/>
                <a:cs typeface="Arial" pitchFamily="34" charset="0"/>
              </a:rPr>
              <a:t>min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>
                <a:latin typeface="Arial" pitchFamily="34" charset="0"/>
                <a:cs typeface="Arial" pitchFamily="34" charset="0"/>
              </a:rPr>
              <a:t>Comentarios: Explicar el propósito del</a:t>
            </a:r>
            <a:r>
              <a:rPr lang="es-ES" baseline="0" dirty="0">
                <a:latin typeface="Arial" pitchFamily="34" charset="0"/>
                <a:cs typeface="Arial" pitchFamily="34" charset="0"/>
              </a:rPr>
              <a:t> curso </a:t>
            </a:r>
            <a:r>
              <a:rPr lang="es-ES" dirty="0">
                <a:latin typeface="Arial" pitchFamily="34" charset="0"/>
                <a:cs typeface="Arial" pitchFamily="34" charset="0"/>
              </a:rPr>
              <a:t>(conocer a Gold</a:t>
            </a:r>
            <a:r>
              <a:rPr lang="es-ES" baseline="0" dirty="0">
                <a:latin typeface="Arial" pitchFamily="34" charset="0"/>
                <a:cs typeface="Arial" pitchFamily="34" charset="0"/>
              </a:rPr>
              <a:t> Fields, entender los</a:t>
            </a:r>
            <a:r>
              <a:rPr lang="es-ES" dirty="0">
                <a:latin typeface="Arial" pitchFamily="34" charset="0"/>
                <a:cs typeface="Arial" pitchFamily="34" charset="0"/>
              </a:rPr>
              <a:t> conceptos y las herramientas</a:t>
            </a:r>
            <a:r>
              <a:rPr lang="es-ES" baseline="0" dirty="0">
                <a:latin typeface="Arial" pitchFamily="34" charset="0"/>
                <a:cs typeface="Arial" pitchFamily="34" charset="0"/>
              </a:rPr>
              <a:t> utilizados en GF para la gestión de Seguridad, Salud Ocupacional, Prevención del COVID-19, Higiene, Respuesta a emergencia, Medio ambiente, Gestión de energía, Gestión Social , Derechos humanos y acoso sexual). E</a:t>
            </a:r>
            <a:r>
              <a:rPr lang="es-ES" dirty="0">
                <a:latin typeface="Arial" pitchFamily="34" charset="0"/>
                <a:cs typeface="Arial" pitchFamily="34" charset="0"/>
              </a:rPr>
              <a:t>mpatizar con los participantes (preguntar cómo</a:t>
            </a:r>
            <a:r>
              <a:rPr lang="es-ES" baseline="0" dirty="0">
                <a:latin typeface="Arial" pitchFamily="34" charset="0"/>
                <a:cs typeface="Arial" pitchFamily="34" charset="0"/>
              </a:rPr>
              <a:t> se encuentran)</a:t>
            </a:r>
            <a:r>
              <a:rPr lang="es-ES" dirty="0">
                <a:latin typeface="Arial" pitchFamily="34" charset="0"/>
                <a:cs typeface="Arial" pitchFamily="34" charset="0"/>
              </a:rPr>
              <a:t>, entregar lista de asistencia de GF (explicar como se completa esta información), explicación de entrega de cargos</a:t>
            </a:r>
            <a:r>
              <a:rPr lang="es-ES" baseline="0" dirty="0">
                <a:latin typeface="Arial" pitchFamily="34" charset="0"/>
                <a:cs typeface="Arial" pitchFamily="34" charset="0"/>
              </a:rPr>
              <a:t> del RISSO, DS 024-2016-EM y DS 023-2017-EM.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248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244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499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610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238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767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609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145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749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86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>
                <a:latin typeface="Arial" pitchFamily="34" charset="0"/>
                <a:cs typeface="Arial" pitchFamily="34" charset="0"/>
              </a:rPr>
              <a:t>: 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1 min</a:t>
            </a:r>
            <a:endParaRPr lang="es-ES" baseline="0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>
                <a:latin typeface="Arial" pitchFamily="34" charset="0"/>
                <a:cs typeface="Arial" pitchFamily="34" charset="0"/>
              </a:rPr>
              <a:t>Acumulado: 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3 min</a:t>
            </a:r>
            <a:endParaRPr lang="es-ES" baseline="0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>
                <a:latin typeface="Arial" pitchFamily="34" charset="0"/>
                <a:cs typeface="Arial" pitchFamily="34" charset="0"/>
              </a:rPr>
              <a:t>Comentarios: Explicar</a:t>
            </a:r>
            <a:r>
              <a:rPr lang="es-ES" baseline="0" dirty="0">
                <a:latin typeface="Arial" pitchFamily="34" charset="0"/>
                <a:cs typeface="Arial" pitchFamily="34" charset="0"/>
              </a:rPr>
              <a:t> las reglas de seguridad para el desarrollo de la inducción:</a:t>
            </a:r>
          </a:p>
          <a:p>
            <a:pPr marL="171450" indent="-171450" algn="just">
              <a:spcBef>
                <a:spcPct val="20000"/>
              </a:spcBef>
              <a:buClr>
                <a:schemeClr val="accent1"/>
              </a:buClr>
              <a:buSzPct val="80000"/>
              <a:buFontTx/>
              <a:buChar char="-"/>
            </a:pPr>
            <a:r>
              <a:rPr lang="es-ES" baseline="0" dirty="0">
                <a:latin typeface="Arial" pitchFamily="34" charset="0"/>
                <a:cs typeface="Arial" pitchFamily="34" charset="0"/>
              </a:rPr>
              <a:t>La inducción se desarrolla a través de la plataforma Webex. Todo participante debe tener instalada la aplicación y conectarse minutos antes para hacer las pruebas necesarias.</a:t>
            </a:r>
          </a:p>
          <a:p>
            <a:pPr marL="171450" indent="-171450" algn="just">
              <a:spcBef>
                <a:spcPct val="20000"/>
              </a:spcBef>
              <a:buClr>
                <a:schemeClr val="accent1"/>
              </a:buClr>
              <a:buSzPct val="80000"/>
              <a:buFontTx/>
              <a:buChar char="-"/>
            </a:pPr>
            <a:r>
              <a:rPr lang="es-ES" baseline="0" dirty="0">
                <a:latin typeface="Arial" pitchFamily="34" charset="0"/>
                <a:cs typeface="Arial" pitchFamily="34" charset="0"/>
              </a:rPr>
              <a:t>El inicio de capacitación se da a las 07:00 horas, con un break a las 10:00 horas y horario de refrigerio a las 13:00 horas, se retomará la sesión a las 14:00 horas, con un break a las 15:30 horas y culmina a las 17:00 horas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71450" indent="-171450" algn="just">
              <a:spcBef>
                <a:spcPct val="20000"/>
              </a:spcBef>
              <a:buClr>
                <a:schemeClr val="accent1"/>
              </a:buClr>
              <a:buSzPct val="80000"/>
              <a:buFontTx/>
              <a:buChar char="-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La tolerancia máxima permitida es de 10 minutos. Pasado el plazo, no se considerará en el curso al participante.</a:t>
            </a:r>
            <a:endParaRPr lang="es-ES" baseline="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spcBef>
                <a:spcPct val="20000"/>
              </a:spcBef>
              <a:buClr>
                <a:schemeClr val="accent1"/>
              </a:buClr>
              <a:buSzPct val="80000"/>
              <a:buFontTx/>
              <a:buChar char="-"/>
            </a:pPr>
            <a:r>
              <a:rPr lang="es-ES" baseline="0" dirty="0">
                <a:latin typeface="Arial" pitchFamily="34" charset="0"/>
                <a:cs typeface="Arial" pitchFamily="34" charset="0"/>
              </a:rPr>
              <a:t>Los colaboradores deben participar activamente, levantar la mano ante alguna duda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. La participación en la sesión online será a través del micrófono.</a:t>
            </a:r>
          </a:p>
          <a:p>
            <a:pPr marL="171450" indent="-171450" algn="just">
              <a:spcBef>
                <a:spcPct val="20000"/>
              </a:spcBef>
              <a:buClr>
                <a:schemeClr val="accent1"/>
              </a:buClr>
              <a:buSzPct val="80000"/>
              <a:buFontTx/>
              <a:buChar char="-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En la sesión online, deben mantener sus micrófonos silenciados durante la explicación del instructor.</a:t>
            </a:r>
            <a:endParaRPr lang="es-ES" baseline="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spcBef>
                <a:spcPct val="20000"/>
              </a:spcBef>
              <a:buClr>
                <a:schemeClr val="accent1"/>
              </a:buClr>
              <a:buSzPct val="80000"/>
              <a:buFontTx/>
              <a:buChar char="-"/>
            </a:pPr>
            <a:r>
              <a:rPr lang="es-ES" baseline="0" dirty="0">
                <a:latin typeface="Arial" pitchFamily="34" charset="0"/>
                <a:cs typeface="Arial" pitchFamily="34" charset="0"/>
              </a:rPr>
              <a:t>Respetar las opiniones de otros participantes, aclarar cuando un comentario no es adecuado.</a:t>
            </a:r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Char char="-"/>
              <a:tabLst/>
              <a:defRPr/>
            </a:pPr>
            <a:r>
              <a:rPr lang="es-ES" baseline="0" dirty="0">
                <a:latin typeface="Arial" pitchFamily="34" charset="0"/>
                <a:cs typeface="Arial" pitchFamily="34" charset="0"/>
              </a:rPr>
              <a:t>No utilizar equipos electrónicos que puedan distraer la atención.</a:t>
            </a:r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Char char="-"/>
              <a:tabLst/>
              <a:defRPr/>
            </a:pPr>
            <a:r>
              <a:rPr lang="es-ES" baseline="0" dirty="0">
                <a:latin typeface="Arial" pitchFamily="34" charset="0"/>
                <a:cs typeface="Arial" pitchFamily="34" charset="0"/>
              </a:rPr>
              <a:t>Prestar atención y escuchar de manera activa el desarrollo del curso, participando de manera activa de las dinámicas propuestas.</a:t>
            </a:r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Char char="-"/>
              <a:tabLst/>
              <a:defRPr/>
            </a:pPr>
            <a:r>
              <a:rPr lang="es-ES" baseline="0" dirty="0">
                <a:latin typeface="Arial" pitchFamily="34" charset="0"/>
                <a:cs typeface="Arial" pitchFamily="34" charset="0"/>
              </a:rPr>
              <a:t>Identificar las salidas de emergencia y rutas de evacuación.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651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8011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245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948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8833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8968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0487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029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6804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6335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766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>
                <a:latin typeface="Arial" pitchFamily="34" charset="0"/>
                <a:cs typeface="Arial" pitchFamily="34" charset="0"/>
              </a:rPr>
              <a:t>: </a:t>
            </a:r>
            <a:endParaRPr lang="es-ES" baseline="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438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3289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342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1917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8669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9908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24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057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245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3752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20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772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8542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051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687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7810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4311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6328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20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297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5497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6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 Cuando un trabajador nuevo ingrese a una unidad minera recibirá en forma obligatoria lo siguiente:</a:t>
            </a:r>
          </a:p>
          <a:p>
            <a:pPr marL="228600" indent="-228600" algn="just">
              <a:spcBef>
                <a:spcPct val="20000"/>
              </a:spcBef>
              <a:buClr>
                <a:schemeClr val="accent1"/>
              </a:buClr>
              <a:buSzPct val="80000"/>
              <a:buAutoNum type="arabicPeriod"/>
            </a:pPr>
            <a:r>
              <a:rPr lang="es-PE" dirty="0" smtClean="0"/>
              <a:t>Inducción y orientación básica no menor de ocho (8) horas, de acuerdo al ANEXO Nº 4. </a:t>
            </a:r>
          </a:p>
          <a:p>
            <a:pPr marL="228600" indent="-228600" algn="just">
              <a:spcBef>
                <a:spcPct val="20000"/>
              </a:spcBef>
              <a:buClr>
                <a:schemeClr val="accent1"/>
              </a:buClr>
              <a:buSzPct val="80000"/>
              <a:buAutoNum type="arabicPeriod"/>
            </a:pPr>
            <a:r>
              <a:rPr lang="es-PE" dirty="0" smtClean="0"/>
              <a:t>Capacitación específica teórico-práctica en el área de trabajo. Esta capacitación en ningún caso podrá ser menor de ocho (8) horas diarias durante cuatro (4) días, en actividades mineras y conexas de alto riesgo, según el ANEXO Nº 5 y no menor de ocho (8) horas diarias durante dos (2) días en actividades de menor riesgo. </a:t>
            </a:r>
          </a:p>
          <a:p>
            <a:pPr marL="0" indent="0" algn="just">
              <a:spcBef>
                <a:spcPct val="20000"/>
              </a:spcBef>
              <a:buClr>
                <a:schemeClr val="accent1"/>
              </a:buClr>
              <a:buSzPct val="80000"/>
              <a:buNone/>
            </a:pPr>
            <a:endParaRPr lang="es-PE" dirty="0" smtClean="0"/>
          </a:p>
          <a:p>
            <a:pPr marL="0" indent="0" algn="just">
              <a:spcBef>
                <a:spcPct val="20000"/>
              </a:spcBef>
              <a:buClr>
                <a:schemeClr val="accent1"/>
              </a:buClr>
              <a:buSzPct val="80000"/>
              <a:buNone/>
            </a:pPr>
            <a:r>
              <a:rPr lang="es-PE" dirty="0" smtClean="0"/>
              <a:t>En el caso de que el trabajador ingrese a la unidad minera para realizar labores especiales de mantenimiento de instalaciones y equipos y otras que no excedan de treinta (30) días, recibirá una inducción de acuerdo al ANEXO N° 4, no menor de cuatro (4) horas. La inducción de acuerdo al anexo indicado tendrá una vigencia de un (1) año para la misma unidad minera. </a:t>
            </a:r>
          </a:p>
          <a:p>
            <a:pPr marL="0" indent="0" algn="just">
              <a:spcBef>
                <a:spcPct val="20000"/>
              </a:spcBef>
              <a:buClr>
                <a:schemeClr val="accent1"/>
              </a:buClr>
              <a:buSzPct val="80000"/>
              <a:buNone/>
            </a:pPr>
            <a:endParaRPr lang="es-PE" dirty="0" smtClean="0"/>
          </a:p>
          <a:p>
            <a:pPr marL="0" indent="0" algn="just">
              <a:spcBef>
                <a:spcPct val="20000"/>
              </a:spcBef>
              <a:buClr>
                <a:schemeClr val="accent1"/>
              </a:buClr>
              <a:buSzPct val="80000"/>
              <a:buNone/>
            </a:pPr>
            <a:r>
              <a:rPr lang="es-PE" dirty="0" smtClean="0"/>
              <a:t>Luego de concluir la inducción y capacitación indicadas, el Área de Capacitación emitirá una constancia en la que se consigne que el trabajador es apto para ocupar el puesto que se le asigne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8815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0359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5226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9489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2582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0908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2157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2865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1 min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540 min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Comentarios:</a:t>
            </a:r>
            <a:r>
              <a:rPr lang="es-ES" dirty="0" smtClean="0"/>
              <a:t> Agradecer por la atención prestada durante la inducción,</a:t>
            </a:r>
            <a:r>
              <a:rPr lang="es-ES" baseline="0" dirty="0" smtClean="0"/>
              <a:t> </a:t>
            </a:r>
            <a:r>
              <a:rPr lang="es-ES" dirty="0" smtClean="0"/>
              <a:t>Recordar los valores y</a:t>
            </a:r>
            <a:r>
              <a:rPr lang="es-ES" baseline="0" dirty="0" smtClean="0"/>
              <a:t> compromisos que estamos adquiriendo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es-ES" baseline="0" dirty="0" smtClean="0"/>
              <a:t>El instructor debe verificar las evaluaciones y firmar los Anexo 4 y entregar los documentos requeridos para el trámite de fotocheck al término de esta sesión.</a:t>
            </a:r>
            <a:endParaRPr lang="es-ES" dirty="0" smtClean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094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840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354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769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Tiempo</a:t>
            </a:r>
            <a:r>
              <a:rPr lang="es-ES" baseline="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ES" baseline="0" dirty="0" smtClean="0">
                <a:latin typeface="Arial" pitchFamily="34" charset="0"/>
                <a:cs typeface="Arial" pitchFamily="34" charset="0"/>
              </a:rPr>
              <a:t>Acumulado: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s-PE" dirty="0" smtClean="0"/>
              <a:t>Comentarios: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4D81-3BAD-C247-BE47-A7D0CA8A53C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508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5C32E11-FB2C-B842-840E-926CE5DA4A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23429-9812-6E4A-8EA7-9C21D560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623F39-AE2E-CF4A-B31F-253D2016F5BB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55C32E11-FB2C-B842-840E-926CE5DA4A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11018"/>
            <a:ext cx="11277600" cy="5943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B613126-39F5-4B06-AFA4-DBF9162CF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72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79D0F-2D8F-8C46-8303-6E74FE8AD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EF7C69-4621-664A-929D-E99ACA206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56C3B-7A12-C44A-88DA-877E6E5D3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39688-9824-3440-B7FD-FAD366E1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| Presenter Name | Day Month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CC8D9-7D65-A743-B543-171DC29FD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3F39-AE2E-CF4A-B31F-253D2016F5B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676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B841F1-C1E0-4940-AE67-3224E759E2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2E8176-B8BB-9D45-BA10-A1A3DBB13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111A8-1D01-9443-97F5-2A0FA6C87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4BA1F-C425-1E4A-BC71-24C57B36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| Presenter Name | Day Month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75C54-A44C-474D-8BC5-BD1E359C5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3F39-AE2E-CF4A-B31F-253D2016F5B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91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D904A-A19A-3949-8D9E-4C7F13AA9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6BFBD-9DFC-A742-B222-6C2C4D999C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 dirty="0"/>
              <a:t>Presentation Title | Presenter Name | Day Month Year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DA4BF0-521D-984A-9956-A5C4AB9A2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567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C0EC7-F6ED-F24D-B085-EC3881D5DA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A613C4-DD93-8745-AD73-C58353FDD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98494-EEC2-AF49-A979-940677B118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 dirty="0"/>
              <a:t>Presentation Title | Presenter Name | Day Month Year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C543D4-EA3A-D049-BA5D-FBBA71737F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894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A9DCD8-F397-5A48-A670-DD19B650F0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 dirty="0"/>
              <a:t>Presentation Title | Presenter Name | Day Month Year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D7BC1E-DEEB-9044-8954-AE67B1B86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941C7FA-5618-3545-BF84-8C47EB64DA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1363663"/>
            <a:ext cx="10515600" cy="47371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219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A9DCD8-F397-5A48-A670-DD19B650F0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 dirty="0"/>
              <a:t>Presentation Title | Presenter Name | Day Month Year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D7BC1E-DEEB-9044-8954-AE67B1B86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8CE680C9-5A21-6C4A-8C97-5636D548A03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38200" y="1468438"/>
            <a:ext cx="10515600" cy="46926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313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A9DCD8-F397-5A48-A670-DD19B650F0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 dirty="0"/>
              <a:t>Presentation Title | Presenter Name | Day Month Year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D7BC1E-DEEB-9044-8954-AE67B1B86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2A9106A-4C0E-6C49-AB76-8219496942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1664403"/>
            <a:ext cx="2370138" cy="2368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972AFAD-1BCA-B947-BF5A-9BB165FE7F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61347" y="1664403"/>
            <a:ext cx="2370138" cy="2368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BDD67A-874C-5641-9ECD-0709031CA2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332288"/>
            <a:ext cx="2370138" cy="17986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2EA1EF2-01C2-FA42-B649-8F8E6BBF12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56351" y="4332288"/>
            <a:ext cx="2370138" cy="17986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2FFB695-88C7-C441-8CD3-550CF215A8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35738" y="1663700"/>
            <a:ext cx="4818062" cy="44672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36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A9DCD8-F397-5A48-A670-DD19B650F0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 dirty="0"/>
              <a:t>Presentation Title | Presenter Name | Day Month Year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D7BC1E-DEEB-9044-8954-AE67B1B86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3AE4CFDE-52F2-BE40-9524-6CF24822C1F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349375"/>
            <a:ext cx="10515600" cy="46910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365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&amp;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A9DCD8-F397-5A48-A670-DD19B650F0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 dirty="0"/>
              <a:t>Presentation Title | Presenter Name | Day Month Year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D7BC1E-DEEB-9044-8954-AE67B1B86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132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1D336-1A31-3B42-BCCB-39D653CED0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 dirty="0"/>
              <a:t>Presentation Title | Presenter Name | Day Month Year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D193A-EF2E-0D49-A935-38248F86CF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DAEFDB42-427E-FD49-BFEE-ED26BF0E1C6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989350" y="1603375"/>
            <a:ext cx="6130587" cy="44227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A5E613-4AF7-3A4C-851C-076D7FCF0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0138" y="1589088"/>
            <a:ext cx="3903662" cy="44672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64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1FA8-ADAB-5042-A5E3-43ABAAFD8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D280D-6EFA-FF4F-962E-7BB356D19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74174-4470-794C-84E5-EE298C40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16BF1-4119-F345-AFCA-092E5494A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| Presenter Name | Day Month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68ED4-9306-CA49-B087-1FC69C4EE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3F39-AE2E-CF4A-B31F-253D2016F5B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003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9A98B-DCF3-7046-B2FB-F39A8F5A65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ZA" dirty="0"/>
              <a:t>Presentation Title | Presenter Name | Day Month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2D0A1-DE36-734D-8221-54C7B9B8E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541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39A0-43A6-A64B-823D-3CA0EA12D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B6091-5579-6444-BFD1-2D4AEDB1A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1B69E-BC27-994E-8FD3-0BBFCF4FD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01961-EA58-8F45-9F81-173EA4F92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| Presenter Name | Day Month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9603E-CEB6-2749-A549-482C8EDD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1169-B5CD-AC46-AF3B-D42C0431F0E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19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C3BA8-96DA-C847-A604-1BE5EC7C4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3A1169-B5CD-AC46-AF3B-D42C0431F0EB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24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1954C-F170-D94C-878D-75F187C2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7C681-0761-DE42-9915-F63A78D94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B1EB1-545D-BD45-9AA1-B00515565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D0059-CA6D-504D-927F-5CFE0789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| Presenter Name | Day Month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C5ECD-F275-D346-9A7E-A55131612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3F39-AE2E-CF4A-B31F-253D2016F5B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39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9B391-E4DC-C544-93CB-0C5063A2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5129D-F7E4-5042-B7A9-148F15772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13C1D-6300-9442-98A5-293414AEC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D50048-C32D-3D40-A8E2-B8D4D2B2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B8EB3-6B59-804B-BEEB-55E959F2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| Presenter Name | Day Month Year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6FAE0-D4D1-4F47-A46A-261C0B69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3F39-AE2E-CF4A-B31F-253D2016F5B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56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89215-78C8-A84B-9BC3-2F6BECC76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9078F-6B5B-984D-A4F6-F2384791B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6A3A0D-7203-A64D-BC4D-CECC696DC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7F421-4EEA-C045-855A-E5B27E04A6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B8F491-351F-B540-959D-2D03FA3E3C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AACA95-8445-674D-ADE1-B71E521E0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0E199C-4975-A147-95FC-F316E11CE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| Presenter Name | Day Month Year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C53957-BCC7-0D47-9769-984F7DB48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3F39-AE2E-CF4A-B31F-253D2016F5B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48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2FCE5-1071-144D-9995-CDBA307F2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C4FC4E-B2D2-E141-954F-33DE4353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745D5-39FD-BD44-8108-A4DB7467F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| Presenter Name | Day Month Year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8015-41F4-D64F-94F8-6AC6A36AC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3F39-AE2E-CF4A-B31F-253D2016F5B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19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684F7-9125-A44A-89E9-9C4F3E33C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E8FF8-3B3A-5944-A57C-3CB0E8487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| Presenter Name | Day Month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EC4C-0473-754F-9FC9-E265AA720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3F39-AE2E-CF4A-B31F-253D2016F5B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14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04386-4326-834E-8043-F69B13B1B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E6033-915E-C14A-B6A4-B194708B1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16FA5-584D-7C49-BBDD-EFCFF6FD3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1561A-B3A4-C845-AD99-0293206E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113A7-A6D6-C740-BFEA-0268D6D17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| Presenter Name | Day Month Year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28C75-BE6F-8B49-9485-7036B3BB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3F39-AE2E-CF4A-B31F-253D2016F5B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99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E893-6FA9-304A-A268-81D89116F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B8D722-96F2-364E-8202-3075EECCF8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D8A63-DB78-4C40-AA23-B2EA6D95B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629F2-7C59-524F-972C-2F259AB5B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E89C1-A6C1-D441-9A80-9EB70ADE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| Presenter Name | Day Month Year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32617-85C2-4344-B835-94CCC209A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3F39-AE2E-CF4A-B31F-253D2016F5B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95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0B8D5C-F8AA-E54D-92C9-0E549685D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28683-EF44-944C-94D6-A9CF38CC4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F0378-BA93-774F-85FA-02A5C4C3B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203EE-1B8C-6049-B08E-1D062BF04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23F39-AE2E-CF4A-B31F-253D2016F5BB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F1BE36-B278-524F-91DC-A1926CD91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 | Presenter Name | Day Month Year</a:t>
            </a:r>
          </a:p>
        </p:txBody>
      </p:sp>
    </p:spTree>
    <p:extLst>
      <p:ext uri="{BB962C8B-B14F-4D97-AF65-F5344CB8AC3E}">
        <p14:creationId xmlns:p14="http://schemas.microsoft.com/office/powerpoint/2010/main" val="372015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6D9DD-DA0A-BE42-839C-B2B1D5033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53271"/>
            <a:ext cx="10515600" cy="3578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DAC89-F3EF-E24B-BF32-30A746332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B285B-DFCF-F045-9459-27C683DF8B15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A4E7FC-9ADB-734B-9D11-05C8CCC47E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6845" y="326530"/>
            <a:ext cx="2134100" cy="6377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8884A3-96A5-6A41-A5B5-A765DD9C726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62" y="0"/>
            <a:ext cx="31242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636F1-D9A8-AF41-B2AA-EBCBEADD9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 | Presenter Name | Day Month Year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439E828F-57D4-394A-AA19-01BE83222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8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726" r:id="rId4"/>
    <p:sldLayoutId id="2147483728" r:id="rId5"/>
    <p:sldLayoutId id="2147483727" r:id="rId6"/>
    <p:sldLayoutId id="2147483729" r:id="rId7"/>
    <p:sldLayoutId id="2147483666" r:id="rId8"/>
    <p:sldLayoutId id="2147483667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2060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387D70-D25F-0A4C-8787-BEC4A3457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35ACE-F077-834B-A020-41F285117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5464A-6EF1-1D45-A628-7DDCBE5C89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CBF39-2E93-C74A-B69F-A74D1AE40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A1169-B5CD-AC46-AF3B-D42C0431F0EB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562DB5-4118-3944-A757-3925E18F01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B195CAF-CB1E-C342-96DC-83415EE71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 | Presenter Name | Day Month Year</a:t>
            </a:r>
          </a:p>
        </p:txBody>
      </p:sp>
    </p:spTree>
    <p:extLst>
      <p:ext uri="{BB962C8B-B14F-4D97-AF65-F5344CB8AC3E}">
        <p14:creationId xmlns:p14="http://schemas.microsoft.com/office/powerpoint/2010/main" val="296939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1.png"/><Relationship Id="rId4" Type="http://schemas.openxmlformats.org/officeDocument/2006/relationships/oleObject" Target="../embeddings/oleObject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DFA565D1-1821-564B-A0E5-188ACF43A98B}"/>
              </a:ext>
            </a:extLst>
          </p:cNvPr>
          <p:cNvSpPr/>
          <p:nvPr/>
        </p:nvSpPr>
        <p:spPr>
          <a:xfrm>
            <a:off x="479426" y="5166731"/>
            <a:ext cx="8701746" cy="1230893"/>
          </a:xfrm>
          <a:prstGeom prst="round1Rect">
            <a:avLst/>
          </a:prstGeom>
          <a:solidFill>
            <a:schemeClr val="bg1">
              <a:alpha val="795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007BEE-B4A5-AC41-9E38-F5804F9875C9}"/>
              </a:ext>
            </a:extLst>
          </p:cNvPr>
          <p:cNvSpPr txBox="1"/>
          <p:nvPr/>
        </p:nvSpPr>
        <p:spPr>
          <a:xfrm>
            <a:off x="671945" y="6035676"/>
            <a:ext cx="7021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accent3"/>
                </a:solidFill>
              </a:rPr>
              <a:t>2022</a:t>
            </a:r>
            <a:endParaRPr lang="es-ES" sz="1400" dirty="0">
              <a:solidFill>
                <a:schemeClr val="accent3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7604F6-ABD1-FC42-8AEA-D6AA036A8B36}"/>
              </a:ext>
            </a:extLst>
          </p:cNvPr>
          <p:cNvSpPr txBox="1">
            <a:spLocks/>
          </p:cNvSpPr>
          <p:nvPr/>
        </p:nvSpPr>
        <p:spPr>
          <a:xfrm>
            <a:off x="671945" y="5008789"/>
            <a:ext cx="9144000" cy="7039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Inducción Específica </a:t>
            </a:r>
            <a:r>
              <a:rPr lang="es-ES" smtClean="0"/>
              <a:t>– Mina</a:t>
            </a:r>
            <a:endParaRPr lang="es-E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ED6F819-8A92-F34D-98F0-CB875D2308B7}"/>
              </a:ext>
            </a:extLst>
          </p:cNvPr>
          <p:cNvSpPr txBox="1">
            <a:spLocks/>
          </p:cNvSpPr>
          <p:nvPr/>
        </p:nvSpPr>
        <p:spPr>
          <a:xfrm>
            <a:off x="671945" y="5700662"/>
            <a:ext cx="9144000" cy="33501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Seguridad y Salud Ocupacional</a:t>
            </a:r>
          </a:p>
        </p:txBody>
      </p:sp>
    </p:spTree>
    <p:extLst>
      <p:ext uri="{BB962C8B-B14F-4D97-AF65-F5344CB8AC3E}">
        <p14:creationId xmlns:p14="http://schemas.microsoft.com/office/powerpoint/2010/main" val="81850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10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¿Qué es la Inducción Específica?</a:t>
            </a:r>
            <a:endParaRPr lang="es-E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35" name="CuadroTexto 34"/>
          <p:cNvSpPr txBox="1"/>
          <p:nvPr/>
        </p:nvSpPr>
        <p:spPr>
          <a:xfrm>
            <a:off x="838199" y="877938"/>
            <a:ext cx="47411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000" dirty="0" smtClean="0"/>
              <a:t>Entregar el registro de la Inducción Específica (SSYMA-P03.03-F02) al área de Seguridad y Salud Ocupacional o al Supervisor del área / Supervisor SSYMA en las operaciones de Salaverry, según corresponda para su archivo correspondiente.</a:t>
            </a:r>
            <a:endParaRPr lang="es-PE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0D705A-2F10-0C40-9A20-38A8C7CD0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171" y="1109116"/>
            <a:ext cx="5473295" cy="364886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294172" y="4886666"/>
            <a:ext cx="54732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 smtClean="0">
                <a:solidFill>
                  <a:srgbClr val="081C36"/>
                </a:solidFill>
              </a:rPr>
              <a:t>Un trabajador nuevo o transferido tiene muchas preguntas, es por esa razón que la inducción específica es muy importante.</a:t>
            </a:r>
            <a:endParaRPr lang="es-PE" sz="2000" b="1" dirty="0">
              <a:solidFill>
                <a:srgbClr val="081C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11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Formato de Inducción Específica</a:t>
            </a:r>
            <a:endParaRPr lang="es-E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557" y="1709157"/>
            <a:ext cx="10437243" cy="4521159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9051009" y="2402236"/>
            <a:ext cx="2185262" cy="5114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12" name="Conector recto de flecha 11"/>
          <p:cNvCxnSpPr/>
          <p:nvPr/>
        </p:nvCxnSpPr>
        <p:spPr>
          <a:xfrm flipH="1">
            <a:off x="11129819" y="2167715"/>
            <a:ext cx="387926" cy="3699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 flipV="1">
            <a:off x="11517745" y="1540123"/>
            <a:ext cx="0" cy="6275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redondeado 18"/>
          <p:cNvSpPr/>
          <p:nvPr/>
        </p:nvSpPr>
        <p:spPr>
          <a:xfrm>
            <a:off x="8610600" y="1087541"/>
            <a:ext cx="3248891" cy="4525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 smtClean="0"/>
              <a:t>Verificar la versión actualizada en la página del SSYMA.</a:t>
            </a:r>
            <a:endParaRPr lang="es-PE" sz="1400" dirty="0"/>
          </a:p>
        </p:txBody>
      </p:sp>
      <p:cxnSp>
        <p:nvCxnSpPr>
          <p:cNvPr id="22" name="Conector recto de flecha 21"/>
          <p:cNvCxnSpPr/>
          <p:nvPr/>
        </p:nvCxnSpPr>
        <p:spPr>
          <a:xfrm flipH="1">
            <a:off x="1781758" y="1583123"/>
            <a:ext cx="387926" cy="3699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 redondeado 22"/>
          <p:cNvSpPr/>
          <p:nvPr/>
        </p:nvSpPr>
        <p:spPr>
          <a:xfrm>
            <a:off x="2169684" y="1087541"/>
            <a:ext cx="3248891" cy="4525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 smtClean="0"/>
              <a:t>Colocar el logo de acuerdo a la Empresa Contratista.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142373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12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pic>
        <p:nvPicPr>
          <p:cNvPr id="5122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827" y="949743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9" t="2063" r="1194"/>
          <a:stretch/>
        </p:blipFill>
        <p:spPr>
          <a:xfrm>
            <a:off x="2911549" y="949743"/>
            <a:ext cx="6368902" cy="5387887"/>
          </a:xfrm>
          <a:prstGeom prst="rect">
            <a:avLst/>
          </a:prstGeom>
        </p:spPr>
      </p:pic>
      <p:pic>
        <p:nvPicPr>
          <p:cNvPr id="27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826" y="1309024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825" y="1668305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451" y="2006931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947" y="2366212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586" y="2733881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60" y="3084774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60" y="3427101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825" y="3769428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60" y="4015034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609" y="4359169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272" y="4816849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60" y="5068341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60" y="5419234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60" y="5763039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450" y="5994442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Formato de Inducción Específica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408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13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2" t="33966" r="724"/>
          <a:stretch/>
        </p:blipFill>
        <p:spPr>
          <a:xfrm>
            <a:off x="871870" y="1008457"/>
            <a:ext cx="8708065" cy="5347893"/>
          </a:xfrm>
          <a:prstGeom prst="rect">
            <a:avLst/>
          </a:prstGeom>
        </p:spPr>
      </p:pic>
      <p:pic>
        <p:nvPicPr>
          <p:cNvPr id="18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99" y="1025365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14" y="1356680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29" y="1748824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85" y="2133577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29" y="2518330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20" y="2927445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cono Marca, aplicar, check, activado Gratis - Icon-Icons.com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88" y="3345796"/>
            <a:ext cx="232353" cy="2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redondeado 30"/>
          <p:cNvSpPr/>
          <p:nvPr/>
        </p:nvSpPr>
        <p:spPr>
          <a:xfrm>
            <a:off x="8810766" y="1694827"/>
            <a:ext cx="2588491" cy="600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 smtClean="0"/>
              <a:t>Curso dictado por empresa de capacitación / SSO</a:t>
            </a:r>
            <a:endParaRPr lang="es-PE" sz="1400" dirty="0"/>
          </a:p>
        </p:txBody>
      </p:sp>
      <p:cxnSp>
        <p:nvCxnSpPr>
          <p:cNvPr id="10" name="Conector recto de flecha 9"/>
          <p:cNvCxnSpPr>
            <a:stCxn id="31" idx="1"/>
          </p:cNvCxnSpPr>
          <p:nvPr/>
        </p:nvCxnSpPr>
        <p:spPr>
          <a:xfrm flipH="1" flipV="1">
            <a:off x="6816436" y="1141541"/>
            <a:ext cx="1994330" cy="853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>
            <a:stCxn id="31" idx="1"/>
          </p:cNvCxnSpPr>
          <p:nvPr/>
        </p:nvCxnSpPr>
        <p:spPr>
          <a:xfrm flipH="1" flipV="1">
            <a:off x="6841722" y="1515957"/>
            <a:ext cx="1969044" cy="479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>
            <a:stCxn id="31" idx="1"/>
          </p:cNvCxnSpPr>
          <p:nvPr/>
        </p:nvCxnSpPr>
        <p:spPr>
          <a:xfrm flipH="1" flipV="1">
            <a:off x="6841722" y="1920040"/>
            <a:ext cx="1969044" cy="75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>
            <a:stCxn id="31" idx="1"/>
          </p:cNvCxnSpPr>
          <p:nvPr/>
        </p:nvCxnSpPr>
        <p:spPr>
          <a:xfrm flipH="1">
            <a:off x="6841722" y="1995319"/>
            <a:ext cx="1969044" cy="300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>
            <a:stCxn id="31" idx="1"/>
          </p:cNvCxnSpPr>
          <p:nvPr/>
        </p:nvCxnSpPr>
        <p:spPr>
          <a:xfrm flipH="1">
            <a:off x="6841722" y="1995319"/>
            <a:ext cx="1969044" cy="639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 redondeado 43"/>
          <p:cNvSpPr/>
          <p:nvPr/>
        </p:nvSpPr>
        <p:spPr>
          <a:xfrm>
            <a:off x="9235639" y="4166879"/>
            <a:ext cx="2576945" cy="19568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E" sz="1400" dirty="0" smtClean="0"/>
              <a:t>Fecha de término de la inducción específica, la cuál deberá ser no menor a 4 días hábiles de trabajo posterior al ingreso del trabajador a laborar (El trabajador debió completar los cursos obligatorios).</a:t>
            </a:r>
            <a:endParaRPr lang="es-PE" sz="1400" dirty="0"/>
          </a:p>
        </p:txBody>
      </p:sp>
      <p:cxnSp>
        <p:nvCxnSpPr>
          <p:cNvPr id="45" name="Conector recto de flecha 44"/>
          <p:cNvCxnSpPr/>
          <p:nvPr/>
        </p:nvCxnSpPr>
        <p:spPr>
          <a:xfrm flipH="1" flipV="1">
            <a:off x="8146473" y="5145307"/>
            <a:ext cx="1089166" cy="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Formato de Inducción Específica</a:t>
            </a:r>
            <a:endParaRPr lang="es-ES" dirty="0"/>
          </a:p>
        </p:txBody>
      </p:sp>
      <p:cxnSp>
        <p:nvCxnSpPr>
          <p:cNvPr id="21" name="Conector recto de flecha 20"/>
          <p:cNvCxnSpPr/>
          <p:nvPr/>
        </p:nvCxnSpPr>
        <p:spPr>
          <a:xfrm flipH="1">
            <a:off x="6242995" y="1995318"/>
            <a:ext cx="2550936" cy="1095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88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14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Formato de Constancia de Aptitud</a:t>
            </a:r>
            <a:endParaRPr lang="es-ES" dirty="0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3" b="9460"/>
          <a:stretch/>
        </p:blipFill>
        <p:spPr>
          <a:xfrm>
            <a:off x="2940458" y="1032871"/>
            <a:ext cx="7053181" cy="5256583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5CF8087E-1272-4AAC-ABA3-B42F42C85551}"/>
              </a:ext>
            </a:extLst>
          </p:cNvPr>
          <p:cNvSpPr txBox="1"/>
          <p:nvPr/>
        </p:nvSpPr>
        <p:spPr>
          <a:xfrm>
            <a:off x="3764007" y="3009552"/>
            <a:ext cx="1246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rgbClr val="FF0000"/>
                </a:solidFill>
                <a:latin typeface="Gill Sans MT" panose="020B0502020104020203"/>
              </a:rPr>
              <a:t>41892263</a:t>
            </a:r>
            <a:endParaRPr lang="es-PE" sz="1400" b="1" dirty="0">
              <a:solidFill>
                <a:srgbClr val="FF0000"/>
              </a:solidFill>
              <a:latin typeface="Gill Sans MT" panose="020B0502020104020203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4BD8CB2-3069-4AF2-9BFC-B00328017ECA}"/>
              </a:ext>
            </a:extLst>
          </p:cNvPr>
          <p:cNvSpPr txBox="1"/>
          <p:nvPr/>
        </p:nvSpPr>
        <p:spPr>
          <a:xfrm>
            <a:off x="2826908" y="3262902"/>
            <a:ext cx="28974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b="1" dirty="0" smtClean="0">
                <a:solidFill>
                  <a:srgbClr val="FF0000"/>
                </a:solidFill>
                <a:latin typeface="Gill Sans MT" panose="020B0502020104020203"/>
              </a:rPr>
              <a:t>TÉCNICO DE LABORATORIO</a:t>
            </a:r>
            <a:endParaRPr lang="es-PE" sz="1100" b="1" dirty="0">
              <a:solidFill>
                <a:srgbClr val="FF0000"/>
              </a:solidFill>
              <a:latin typeface="Gill Sans MT" panose="020B0502020104020203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4BD8CB2-3069-4AF2-9BFC-B00328017ECA}"/>
              </a:ext>
            </a:extLst>
          </p:cNvPr>
          <p:cNvSpPr txBox="1"/>
          <p:nvPr/>
        </p:nvSpPr>
        <p:spPr>
          <a:xfrm>
            <a:off x="4737057" y="4187699"/>
            <a:ext cx="47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 smtClean="0">
                <a:solidFill>
                  <a:srgbClr val="FF0000"/>
                </a:solidFill>
                <a:latin typeface="Gill Sans MT" panose="020B0502020104020203"/>
              </a:rPr>
              <a:t>Cajamarca en forma Virtual EL DÍA 04 DE ENERO DEL 2021</a:t>
            </a:r>
            <a:endParaRPr lang="es-PE" sz="1200" b="1" dirty="0">
              <a:solidFill>
                <a:srgbClr val="FF0000"/>
              </a:solidFill>
              <a:latin typeface="Gill Sans MT" panose="020B0502020104020203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4BD8CB2-3069-4AF2-9BFC-B00328017ECA}"/>
              </a:ext>
            </a:extLst>
          </p:cNvPr>
          <p:cNvSpPr txBox="1"/>
          <p:nvPr/>
        </p:nvSpPr>
        <p:spPr>
          <a:xfrm>
            <a:off x="4808329" y="4839191"/>
            <a:ext cx="1689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rgbClr val="FF0000"/>
                </a:solidFill>
                <a:latin typeface="Gill Sans MT" panose="020B0502020104020203"/>
              </a:rPr>
              <a:t>Andrés Calua</a:t>
            </a:r>
            <a:endParaRPr lang="es-PE" sz="1200" b="1" dirty="0">
              <a:solidFill>
                <a:srgbClr val="FF0000"/>
              </a:solidFill>
              <a:latin typeface="Gill Sans MT" panose="020B0502020104020203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4BD8CB2-3069-4AF2-9BFC-B00328017ECA}"/>
              </a:ext>
            </a:extLst>
          </p:cNvPr>
          <p:cNvSpPr txBox="1"/>
          <p:nvPr/>
        </p:nvSpPr>
        <p:spPr>
          <a:xfrm>
            <a:off x="6555480" y="4854162"/>
            <a:ext cx="4176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rgbClr val="FF0000"/>
                </a:solidFill>
                <a:latin typeface="Gill Sans MT" panose="020B0502020104020203"/>
              </a:rPr>
              <a:t>05, 06, 07 Y 08 DE ENERO DEL 2021</a:t>
            </a:r>
            <a:endParaRPr lang="es-PE" sz="1400" b="1" dirty="0">
              <a:solidFill>
                <a:srgbClr val="FF0000"/>
              </a:solidFill>
              <a:latin typeface="Gill Sans MT" panose="020B0502020104020203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689F716-63D7-4BAD-B3EB-5728A6071BA5}"/>
              </a:ext>
            </a:extLst>
          </p:cNvPr>
          <p:cNvSpPr txBox="1"/>
          <p:nvPr/>
        </p:nvSpPr>
        <p:spPr>
          <a:xfrm>
            <a:off x="10021418" y="3553710"/>
            <a:ext cx="1865782" cy="715089"/>
          </a:xfrm>
          <a:prstGeom prst="roundRect">
            <a:avLst/>
          </a:prstGeom>
          <a:solidFill>
            <a:srgbClr val="D0E3DF"/>
          </a:solidFill>
          <a:ln>
            <a:solidFill>
              <a:srgbClr val="0099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Colocar el lugar y fecha donde pasó la inducción general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87AD7BF0-9C38-4AC1-8711-84E15D40950A}"/>
              </a:ext>
            </a:extLst>
          </p:cNvPr>
          <p:cNvCxnSpPr>
            <a:cxnSpLocks/>
          </p:cNvCxnSpPr>
          <p:nvPr/>
        </p:nvCxnSpPr>
        <p:spPr>
          <a:xfrm flipH="1">
            <a:off x="9176052" y="4145600"/>
            <a:ext cx="834538" cy="152890"/>
          </a:xfrm>
          <a:prstGeom prst="straightConnector1">
            <a:avLst/>
          </a:prstGeom>
          <a:noFill/>
          <a:ln w="19050" cap="flat" cmpd="sng" algn="ctr">
            <a:solidFill>
              <a:srgbClr val="081C36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689F716-63D7-4BAD-B3EB-5728A6071BA5}"/>
              </a:ext>
            </a:extLst>
          </p:cNvPr>
          <p:cNvSpPr txBox="1"/>
          <p:nvPr/>
        </p:nvSpPr>
        <p:spPr>
          <a:xfrm>
            <a:off x="5116946" y="6003164"/>
            <a:ext cx="2254696" cy="715089"/>
          </a:xfrm>
          <a:prstGeom prst="roundRect">
            <a:avLst/>
          </a:prstGeom>
          <a:solidFill>
            <a:srgbClr val="D0E3DF"/>
          </a:solidFill>
          <a:ln>
            <a:solidFill>
              <a:srgbClr val="0099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Nombre del supervisor el cual realizo la inducción especifica del trabajador</a:t>
            </a:r>
          </a:p>
        </p:txBody>
      </p: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87AD7BF0-9C38-4AC1-8711-84E15D40950A}"/>
              </a:ext>
            </a:extLst>
          </p:cNvPr>
          <p:cNvCxnSpPr>
            <a:cxnSpLocks/>
          </p:cNvCxnSpPr>
          <p:nvPr/>
        </p:nvCxnSpPr>
        <p:spPr>
          <a:xfrm flipH="1" flipV="1">
            <a:off x="5648673" y="5073427"/>
            <a:ext cx="345468" cy="943342"/>
          </a:xfrm>
          <a:prstGeom prst="straightConnector1">
            <a:avLst/>
          </a:prstGeom>
          <a:noFill/>
          <a:ln w="19050" cap="flat" cmpd="sng" algn="ctr">
            <a:solidFill>
              <a:srgbClr val="081C36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3" name="CuadroTexto 42">
            <a:extLst>
              <a:ext uri="{FF2B5EF4-FFF2-40B4-BE49-F238E27FC236}">
                <a16:creationId xmlns:a16="http://schemas.microsoft.com/office/drawing/2014/main" id="{2689F716-63D7-4BAD-B3EB-5728A6071BA5}"/>
              </a:ext>
            </a:extLst>
          </p:cNvPr>
          <p:cNvSpPr txBox="1"/>
          <p:nvPr/>
        </p:nvSpPr>
        <p:spPr>
          <a:xfrm>
            <a:off x="10033693" y="4439973"/>
            <a:ext cx="1853507" cy="715089"/>
          </a:xfrm>
          <a:prstGeom prst="roundRect">
            <a:avLst/>
          </a:prstGeom>
          <a:solidFill>
            <a:srgbClr val="D0E3DF"/>
          </a:solidFill>
          <a:ln>
            <a:solidFill>
              <a:srgbClr val="0099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Fecha de los 4 días obligatorios de inducción especifica</a:t>
            </a:r>
          </a:p>
        </p:txBody>
      </p: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87AD7BF0-9C38-4AC1-8711-84E15D40950A}"/>
              </a:ext>
            </a:extLst>
          </p:cNvPr>
          <p:cNvCxnSpPr>
            <a:cxnSpLocks/>
            <a:stCxn id="43" idx="1"/>
          </p:cNvCxnSpPr>
          <p:nvPr/>
        </p:nvCxnSpPr>
        <p:spPr>
          <a:xfrm flipH="1">
            <a:off x="9671223" y="4797518"/>
            <a:ext cx="362470" cy="172878"/>
          </a:xfrm>
          <a:prstGeom prst="straightConnector1">
            <a:avLst/>
          </a:prstGeom>
          <a:noFill/>
          <a:ln w="19050" cap="flat" cmpd="sng" algn="ctr">
            <a:solidFill>
              <a:srgbClr val="081C36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7" name="CuadroTexto 46">
            <a:extLst>
              <a:ext uri="{FF2B5EF4-FFF2-40B4-BE49-F238E27FC236}">
                <a16:creationId xmlns:a16="http://schemas.microsoft.com/office/drawing/2014/main" id="{2689F716-63D7-4BAD-B3EB-5728A6071BA5}"/>
              </a:ext>
            </a:extLst>
          </p:cNvPr>
          <p:cNvSpPr txBox="1"/>
          <p:nvPr/>
        </p:nvSpPr>
        <p:spPr>
          <a:xfrm>
            <a:off x="10033693" y="5385894"/>
            <a:ext cx="1853507" cy="715089"/>
          </a:xfrm>
          <a:prstGeom prst="roundRect">
            <a:avLst/>
          </a:prstGeom>
          <a:solidFill>
            <a:srgbClr val="D0E3DF"/>
          </a:solidFill>
          <a:ln>
            <a:solidFill>
              <a:srgbClr val="0099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Firma y sello del supervisor responsable de la inducción especifica</a:t>
            </a: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87AD7BF0-9C38-4AC1-8711-84E15D40950A}"/>
              </a:ext>
            </a:extLst>
          </p:cNvPr>
          <p:cNvCxnSpPr>
            <a:cxnSpLocks/>
            <a:endCxn id="53" idx="3"/>
          </p:cNvCxnSpPr>
          <p:nvPr/>
        </p:nvCxnSpPr>
        <p:spPr>
          <a:xfrm flipH="1" flipV="1">
            <a:off x="9394030" y="5558093"/>
            <a:ext cx="639663" cy="205398"/>
          </a:xfrm>
          <a:prstGeom prst="straightConnector1">
            <a:avLst/>
          </a:prstGeom>
          <a:noFill/>
          <a:ln w="19050" cap="flat" cmpd="sng" algn="ctr">
            <a:solidFill>
              <a:srgbClr val="081C36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9" name="CuadroTexto 48">
            <a:extLst>
              <a:ext uri="{FF2B5EF4-FFF2-40B4-BE49-F238E27FC236}">
                <a16:creationId xmlns:a16="http://schemas.microsoft.com/office/drawing/2014/main" id="{2689F716-63D7-4BAD-B3EB-5728A6071BA5}"/>
              </a:ext>
            </a:extLst>
          </p:cNvPr>
          <p:cNvSpPr txBox="1"/>
          <p:nvPr/>
        </p:nvSpPr>
        <p:spPr>
          <a:xfrm>
            <a:off x="2290545" y="5155062"/>
            <a:ext cx="1675890" cy="510778"/>
          </a:xfrm>
          <a:prstGeom prst="roundRect">
            <a:avLst/>
          </a:prstGeom>
          <a:solidFill>
            <a:srgbClr val="D0E3DF"/>
          </a:solidFill>
          <a:ln>
            <a:solidFill>
              <a:srgbClr val="0099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Firma del trabajador nuevo o transferido</a:t>
            </a:r>
          </a:p>
        </p:txBody>
      </p: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87AD7BF0-9C38-4AC1-8711-84E15D40950A}"/>
              </a:ext>
            </a:extLst>
          </p:cNvPr>
          <p:cNvCxnSpPr>
            <a:cxnSpLocks/>
          </p:cNvCxnSpPr>
          <p:nvPr/>
        </p:nvCxnSpPr>
        <p:spPr>
          <a:xfrm>
            <a:off x="3970899" y="5404024"/>
            <a:ext cx="376171" cy="135443"/>
          </a:xfrm>
          <a:prstGeom prst="straightConnector1">
            <a:avLst/>
          </a:prstGeom>
          <a:noFill/>
          <a:ln w="19050" cap="flat" cmpd="sng" algn="ctr">
            <a:solidFill>
              <a:srgbClr val="081C36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1" name="CuadroTexto 50">
            <a:extLst>
              <a:ext uri="{FF2B5EF4-FFF2-40B4-BE49-F238E27FC236}">
                <a16:creationId xmlns:a16="http://schemas.microsoft.com/office/drawing/2014/main" id="{14BD8CB2-3069-4AF2-9BFC-B00328017ECA}"/>
              </a:ext>
            </a:extLst>
          </p:cNvPr>
          <p:cNvSpPr txBox="1"/>
          <p:nvPr/>
        </p:nvSpPr>
        <p:spPr>
          <a:xfrm>
            <a:off x="6823407" y="2798007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 smtClean="0">
                <a:solidFill>
                  <a:srgbClr val="FF0000"/>
                </a:solidFill>
                <a:latin typeface="Gill Sans MT" panose="020B0502020104020203"/>
              </a:rPr>
              <a:t>JAMES TERRONES AYAY</a:t>
            </a:r>
            <a:endParaRPr lang="es-PE" sz="1200" b="1" dirty="0">
              <a:solidFill>
                <a:srgbClr val="FF0000"/>
              </a:solidFill>
              <a:latin typeface="Gill Sans MT" panose="020B0502020104020203"/>
            </a:endParaRPr>
          </a:p>
        </p:txBody>
      </p:sp>
      <p:pic>
        <p:nvPicPr>
          <p:cNvPr id="52" name="Picture 2" descr="Resultado de imagen para FIRM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3055" y="5539467"/>
            <a:ext cx="1698303" cy="64479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Resultado de imagen para FIRMA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8204" y="5189602"/>
            <a:ext cx="1775826" cy="73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37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0" grpId="0"/>
      <p:bldP spid="33" grpId="0"/>
      <p:bldP spid="34" grpId="0"/>
      <p:bldP spid="36" grpId="0" animBg="1"/>
      <p:bldP spid="40" grpId="0" animBg="1"/>
      <p:bldP spid="43" grpId="0" animBg="1"/>
      <p:bldP spid="47" grpId="0" animBg="1"/>
      <p:bldP spid="49" grpId="0" animBg="1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15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Áreas en Gold </a:t>
            </a:r>
            <a:r>
              <a:rPr lang="es-ES" dirty="0" err="1" smtClean="0"/>
              <a:t>Fields</a:t>
            </a:r>
            <a:endParaRPr lang="es-ES" dirty="0"/>
          </a:p>
        </p:txBody>
      </p:sp>
      <p:sp>
        <p:nvSpPr>
          <p:cNvPr id="32" name="CuadroTexto 31"/>
          <p:cNvSpPr txBox="1"/>
          <p:nvPr/>
        </p:nvSpPr>
        <p:spPr>
          <a:xfrm>
            <a:off x="838199" y="877938"/>
            <a:ext cx="11010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000" dirty="0" smtClean="0"/>
              <a:t>Tener en cuenta que en Gold </a:t>
            </a:r>
            <a:r>
              <a:rPr lang="es-PE" sz="2000" dirty="0" err="1" smtClean="0"/>
              <a:t>Fields</a:t>
            </a:r>
            <a:r>
              <a:rPr lang="es-PE" sz="2000" dirty="0" smtClean="0"/>
              <a:t> se cuenta con las siguientes áreas, los cuales son designados para el sponsor perteneciente de cada empresa.</a:t>
            </a:r>
            <a:endParaRPr lang="es-PE" sz="2000" dirty="0"/>
          </a:p>
        </p:txBody>
      </p:sp>
      <p:sp>
        <p:nvSpPr>
          <p:cNvPr id="8" name="Rectángulo redondeado 7"/>
          <p:cNvSpPr/>
          <p:nvPr/>
        </p:nvSpPr>
        <p:spPr>
          <a:xfrm>
            <a:off x="1235362" y="2417017"/>
            <a:ext cx="4312800" cy="2736000"/>
          </a:xfrm>
          <a:prstGeom prst="roundRect">
            <a:avLst/>
          </a:prstGeom>
          <a:solidFill>
            <a:srgbClr val="D0E3DF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329457" y="2491996"/>
            <a:ext cx="395316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smtClean="0"/>
              <a:t>Abastecimientos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err="1" smtClean="0"/>
              <a:t>Adm</a:t>
            </a:r>
            <a:r>
              <a:rPr lang="es-PE" sz="1500" dirty="0" smtClean="0"/>
              <a:t> &amp; Fin / </a:t>
            </a:r>
            <a:r>
              <a:rPr lang="es-PE" sz="1500" dirty="0" err="1" smtClean="0"/>
              <a:t>Sox</a:t>
            </a:r>
            <a:endParaRPr lang="es-PE" sz="1500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smtClean="0"/>
              <a:t>Aguas y Relaves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smtClean="0"/>
              <a:t>Asuntos corporativos y Desarrollo Sostenible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smtClean="0"/>
              <a:t>Comercial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smtClean="0"/>
              <a:t>Comunicaciones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smtClean="0"/>
              <a:t>IT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smtClean="0"/>
              <a:t>Legal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smtClean="0"/>
              <a:t>Medio Ambiente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smtClean="0"/>
              <a:t>Mina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smtClean="0"/>
              <a:t>Procesos</a:t>
            </a:r>
            <a:endParaRPr lang="es-PE" sz="150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6532417" y="2417210"/>
            <a:ext cx="4311072" cy="2735807"/>
          </a:xfrm>
          <a:prstGeom prst="roundRect">
            <a:avLst/>
          </a:prstGeom>
          <a:solidFill>
            <a:srgbClr val="D0E3DF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626510" y="2575915"/>
            <a:ext cx="421697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smtClean="0"/>
              <a:t>Protección Interna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smtClean="0"/>
              <a:t>Proyectos de Capital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smtClean="0"/>
              <a:t>Recursos Humanos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smtClean="0"/>
              <a:t>Relaciones Comunitarias y Desarrollo Sostenible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smtClean="0"/>
              <a:t>Seguridad y Salud Ocupacional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smtClean="0"/>
              <a:t>Servicios Generales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smtClean="0"/>
              <a:t>Servicios Técnicos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smtClean="0"/>
              <a:t>VP Ejecutiva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smtClean="0"/>
              <a:t>VP Exploraciones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500" dirty="0" smtClean="0"/>
              <a:t>VP Operaciones</a:t>
            </a:r>
            <a:endParaRPr lang="es-PE" sz="1500" dirty="0"/>
          </a:p>
        </p:txBody>
      </p:sp>
    </p:spTree>
    <p:extLst>
      <p:ext uri="{BB962C8B-B14F-4D97-AF65-F5344CB8AC3E}">
        <p14:creationId xmlns:p14="http://schemas.microsoft.com/office/powerpoint/2010/main" val="342352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16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32" name="CuadroTexto 31"/>
          <p:cNvSpPr txBox="1"/>
          <p:nvPr/>
        </p:nvSpPr>
        <p:spPr>
          <a:xfrm>
            <a:off x="1790699" y="3062129"/>
            <a:ext cx="5054601" cy="1328023"/>
          </a:xfrm>
          <a:prstGeom prst="round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dirty="0" smtClean="0">
                <a:solidFill>
                  <a:schemeClr val="bg1"/>
                </a:solidFill>
              </a:rPr>
              <a:t>A continuación se revisará los campos correspondientes al proceso de inducción específica.</a:t>
            </a:r>
            <a:endParaRPr lang="es-PE" sz="2400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935" y="1616742"/>
            <a:ext cx="3158002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9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17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Bienvenida y Explicación del Propósito de la Inducción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38200" y="1437055"/>
            <a:ext cx="1086302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000" dirty="0">
                <a:cs typeface="Helvetica" panose="020B0604020202020204" pitchFamily="34" charset="0"/>
              </a:rPr>
              <a:t>El objetivo principal de la inducción es brindar al trabajador una efectiva orientación sobre las funciones que desempeñará, los fines de la empresa, organización y la estructura de ésta, y así favorecer su integración rápida y efectiva a las empresas</a:t>
            </a:r>
            <a:r>
              <a:rPr lang="es-ES" sz="2000" dirty="0" smtClean="0">
                <a:cs typeface="Helvetica" panose="020B0604020202020204" pitchFamily="34" charset="0"/>
              </a:rPr>
              <a:t>.</a:t>
            </a:r>
            <a:endParaRPr lang="es-MX" altLang="es-PE" sz="2000" dirty="0">
              <a:cs typeface="Helvetica" panose="020B0604020202020204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175" y="2969657"/>
            <a:ext cx="382965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5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18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Reconocimiento guiado a las áreas donde los trabajadores desempeñaran su trabajo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38200" y="1437055"/>
            <a:ext cx="10863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dirty="0">
                <a:cs typeface="Helvetica" panose="020B0604020202020204" pitchFamily="34" charset="0"/>
              </a:rPr>
              <a:t>Es una orientación para todo el personal nuevo o transferido, a cargo de sus respectivos supervisores, en la cual se reconoce directamente las características de las área de </a:t>
            </a:r>
            <a:r>
              <a:rPr lang="es-MX" altLang="es-PE" sz="2000" dirty="0" smtClean="0">
                <a:cs typeface="Helvetica" panose="020B0604020202020204" pitchFamily="34" charset="0"/>
              </a:rPr>
              <a:t>trabajo.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dirty="0" smtClean="0">
                <a:cs typeface="Helvetica" panose="020B0604020202020204" pitchFamily="34" charset="0"/>
              </a:rPr>
              <a:t>El supervisor debe guiar a la visita del trabajador nuevo o transferido.</a:t>
            </a:r>
            <a:endParaRPr lang="es-MX" altLang="es-PE" sz="2000" dirty="0">
              <a:cs typeface="Helvetica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62" y="2989452"/>
            <a:ext cx="4783558" cy="315467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6" r="985" b="16000"/>
          <a:stretch/>
        </p:blipFill>
        <p:spPr>
          <a:xfrm>
            <a:off x="838200" y="2962508"/>
            <a:ext cx="4298611" cy="318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5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19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Reconocimiento guiado a las áreas donde los trabajadores desempeñaran su trabajo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38200" y="1437055"/>
            <a:ext cx="108630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dirty="0">
                <a:cs typeface="Helvetica" panose="020B0604020202020204" pitchFamily="34" charset="0"/>
              </a:rPr>
              <a:t>El supervisor debe responder las preguntas del trabajador nuevo o transferido, resolviendo las dudas de los </a:t>
            </a:r>
            <a:r>
              <a:rPr lang="es-MX" altLang="es-PE" sz="2000" dirty="0" smtClean="0">
                <a:cs typeface="Helvetica" panose="020B0604020202020204" pitchFamily="34" charset="0"/>
              </a:rPr>
              <a:t>trabajadores.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s-MX" altLang="es-PE" sz="2000" dirty="0" smtClean="0">
              <a:cs typeface="Helvetica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i="1" dirty="0" smtClean="0">
                <a:solidFill>
                  <a:srgbClr val="002060"/>
                </a:solidFill>
                <a:cs typeface="Helvetica" panose="020B0604020202020204" pitchFamily="34" charset="0"/>
              </a:rPr>
              <a:t>¿Cuál es el proceso productivo del área de MINA?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i="1" dirty="0" smtClean="0">
                <a:solidFill>
                  <a:srgbClr val="002060"/>
                </a:solidFill>
                <a:cs typeface="Helvetica" panose="020B0604020202020204" pitchFamily="34" charset="0"/>
              </a:rPr>
              <a:t>¿Cuáles son los objetivos productivos del área de MINA?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i="1" dirty="0" smtClean="0">
                <a:solidFill>
                  <a:srgbClr val="002060"/>
                </a:solidFill>
                <a:cs typeface="Helvetica" panose="020B0604020202020204" pitchFamily="34" charset="0"/>
              </a:rPr>
              <a:t>¿Cómo yo aporto para que se alcancen estos objetivos?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i="1" dirty="0" smtClean="0">
                <a:solidFill>
                  <a:srgbClr val="002060"/>
                </a:solidFill>
                <a:cs typeface="Helvetica" panose="020B0604020202020204" pitchFamily="34" charset="0"/>
              </a:rPr>
              <a:t>¿Por qué mi trabajo es importante?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i="1" dirty="0" smtClean="0">
                <a:solidFill>
                  <a:srgbClr val="002060"/>
                </a:solidFill>
                <a:cs typeface="Helvetica" panose="020B0604020202020204" pitchFamily="34" charset="0"/>
              </a:rPr>
              <a:t>¿Cuáles son los principales riesgos del área de MINA?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i="1" dirty="0" smtClean="0">
                <a:solidFill>
                  <a:srgbClr val="002060"/>
                </a:solidFill>
                <a:cs typeface="Helvetica" panose="020B0604020202020204" pitchFamily="34" charset="0"/>
              </a:rPr>
              <a:t>Ejemplo: Voladura, horario, radio de influencia, etc.</a:t>
            </a:r>
            <a:endParaRPr lang="es-MX" altLang="es-PE" sz="2000" i="1" dirty="0">
              <a:solidFill>
                <a:srgbClr val="002060"/>
              </a:solidFill>
              <a:cs typeface="Helvetica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" r="5312"/>
          <a:stretch/>
        </p:blipFill>
        <p:spPr>
          <a:xfrm>
            <a:off x="8081074" y="2653680"/>
            <a:ext cx="3620146" cy="27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2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/>
              <a:t>Inducción </a:t>
            </a:r>
            <a:r>
              <a:rPr lang="es-ES" dirty="0" smtClean="0"/>
              <a:t>Específica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2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Recomendaciones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3068091" y="1424412"/>
            <a:ext cx="3888433" cy="576124"/>
          </a:xfrm>
          <a:prstGeom prst="roundRect">
            <a:avLst/>
          </a:prstGeom>
          <a:solidFill>
            <a:srgbClr val="00999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s-PE" sz="2000" dirty="0"/>
              <a:t>AGENDA</a:t>
            </a:r>
          </a:p>
        </p:txBody>
      </p:sp>
      <p:pic>
        <p:nvPicPr>
          <p:cNvPr id="14" name="Picture 2" descr="Icono Horario Gratis de Material Rounded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158" y="1208418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Voluntario - Iconos gratis de gestos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214" y="2573244"/>
            <a:ext cx="828000" cy="828000"/>
          </a:xfrm>
          <a:prstGeom prst="ellipse">
            <a:avLst/>
          </a:prstGeom>
          <a:noFill/>
          <a:ln w="76200">
            <a:solidFill>
              <a:srgbClr val="BFBFB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redondeado 15"/>
          <p:cNvSpPr/>
          <p:nvPr/>
        </p:nvSpPr>
        <p:spPr>
          <a:xfrm>
            <a:off x="3068092" y="2700848"/>
            <a:ext cx="3888433" cy="576124"/>
          </a:xfrm>
          <a:prstGeom prst="roundRect">
            <a:avLst/>
          </a:prstGeom>
          <a:solidFill>
            <a:srgbClr val="00999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s-PE" sz="2000" dirty="0"/>
              <a:t>PARTICIPACIÓN</a:t>
            </a:r>
          </a:p>
        </p:txBody>
      </p:sp>
      <p:sp>
        <p:nvSpPr>
          <p:cNvPr id="17" name="Rectángulo redondeado 16"/>
          <p:cNvSpPr/>
          <p:nvPr/>
        </p:nvSpPr>
        <p:spPr>
          <a:xfrm>
            <a:off x="3068092" y="3977284"/>
            <a:ext cx="3888433" cy="576124"/>
          </a:xfrm>
          <a:prstGeom prst="roundRect">
            <a:avLst/>
          </a:prstGeom>
          <a:solidFill>
            <a:srgbClr val="00999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s-PE" sz="2000" dirty="0"/>
              <a:t>ATENCIÓN</a:t>
            </a:r>
          </a:p>
        </p:txBody>
      </p:sp>
      <p:sp>
        <p:nvSpPr>
          <p:cNvPr id="18" name="Rectángulo redondeado 17"/>
          <p:cNvSpPr/>
          <p:nvPr/>
        </p:nvSpPr>
        <p:spPr>
          <a:xfrm>
            <a:off x="3068092" y="5253720"/>
            <a:ext cx="3888433" cy="576124"/>
          </a:xfrm>
          <a:prstGeom prst="roundRect">
            <a:avLst/>
          </a:prstGeom>
          <a:solidFill>
            <a:srgbClr val="00999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s-PE" sz="2000" dirty="0"/>
              <a:t>MEDIDAS DE SEGURIDAD</a:t>
            </a:r>
          </a:p>
        </p:txBody>
      </p:sp>
      <p:pic>
        <p:nvPicPr>
          <p:cNvPr id="19" name="Picture 6" descr="Ilustración de Gráficos Vectoriales Icono De Una Persona Entrando Por La  Puerta y más Vectores Libres de Derechos de Aire libre - iStock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214" y="5091782"/>
            <a:ext cx="900000" cy="900000"/>
          </a:xfrm>
          <a:prstGeom prst="ellipse">
            <a:avLst/>
          </a:prstGeom>
          <a:noFill/>
          <a:ln w="76200">
            <a:solidFill>
              <a:srgbClr val="BFBFB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óvil - Iconos gratis de tecnología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214" y="3815346"/>
            <a:ext cx="900000" cy="900000"/>
          </a:xfrm>
          <a:prstGeom prst="ellipse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06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20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15200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Explicación de Estadísticas de Seguridad del Área / Incidentes y Enfermedades Ocupacionales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38200" y="1437055"/>
            <a:ext cx="1086302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dirty="0" smtClean="0">
                <a:cs typeface="Helvetica" panose="020B0604020202020204" pitchFamily="34" charset="0"/>
              </a:rPr>
              <a:t>El supervisor debe responder las preguntas del trabajador nuevo o transferido, resolviendo las dudas de los trabajadores.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38199" y="2637383"/>
            <a:ext cx="573308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i="1" dirty="0" smtClean="0">
                <a:solidFill>
                  <a:srgbClr val="002060"/>
                </a:solidFill>
                <a:cs typeface="Helvetica" panose="020B0604020202020204" pitchFamily="34" charset="0"/>
              </a:rPr>
              <a:t>¿Cuáles son los incidentes más comunes?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i="1" dirty="0" smtClean="0">
                <a:solidFill>
                  <a:srgbClr val="002060"/>
                </a:solidFill>
                <a:cs typeface="Helvetica" panose="020B0604020202020204" pitchFamily="34" charset="0"/>
              </a:rPr>
              <a:t>¿Cuáles han sido los incidentes más graves que han ocurrido en el último año?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i="1" dirty="0" smtClean="0">
                <a:solidFill>
                  <a:srgbClr val="002060"/>
                </a:solidFill>
                <a:cs typeface="Helvetica" panose="020B0604020202020204" pitchFamily="34" charset="0"/>
              </a:rPr>
              <a:t>¿Cuáles son las enfermedades ocupacionales más comunes?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i="1" dirty="0" smtClean="0">
                <a:solidFill>
                  <a:srgbClr val="002060"/>
                </a:solidFill>
                <a:cs typeface="Helvetica" panose="020B0604020202020204" pitchFamily="34" charset="0"/>
              </a:rPr>
              <a:t>¿Cómo podemos prevenir estos incidentes y enfermedades ocupacionales?</a:t>
            </a:r>
            <a:endParaRPr lang="es-MX" altLang="es-PE" sz="2000" i="1" dirty="0">
              <a:solidFill>
                <a:srgbClr val="002060"/>
              </a:solidFill>
              <a:cs typeface="Helvetica" panose="020B0604020202020204" pitchFamily="34" charset="0"/>
            </a:endParaRPr>
          </a:p>
        </p:txBody>
      </p:sp>
      <p:pic>
        <p:nvPicPr>
          <p:cNvPr id="11" name="Picture 2" descr="C:\Users\prodriguezp\AppData\Local\Microsoft\Windows\Temporary Internet Files\Content.Outlook\5K6XWIIZ\0887115d-1638-4a6b-8225-e86b3e79fb8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9220" y="2637383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72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21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Uso del teléfono del área de trabajo y otras formas de comunicación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38200" y="1361669"/>
            <a:ext cx="5733082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dirty="0" smtClean="0">
                <a:cs typeface="Helvetica" panose="020B0604020202020204" pitchFamily="34" charset="0"/>
              </a:rPr>
              <a:t>¿Se cuenta con teléfono fijo en el área?</a:t>
            </a:r>
            <a:r>
              <a:rPr lang="es-MX" altLang="es-PE" sz="2000" dirty="0">
                <a:cs typeface="Helvetica" panose="020B0604020202020204" pitchFamily="34" charset="0"/>
              </a:rPr>
              <a:t> </a:t>
            </a:r>
            <a:r>
              <a:rPr lang="es-MX" altLang="es-PE" sz="2000" dirty="0" smtClean="0">
                <a:cs typeface="Helvetica" panose="020B0604020202020204" pitchFamily="34" charset="0"/>
              </a:rPr>
              <a:t>¿Cuál es el anexo?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dirty="0" smtClean="0">
                <a:cs typeface="Helvetica" panose="020B0604020202020204" pitchFamily="34" charset="0"/>
              </a:rPr>
              <a:t>¿Se cuenta con radio estacionaria en el área?¿Dónde se encuentra?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dirty="0" smtClean="0">
                <a:cs typeface="Helvetica" panose="020B0604020202020204" pitchFamily="34" charset="0"/>
              </a:rPr>
              <a:t>¿Quiénes cuentan con radio portátil en el área?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dirty="0" smtClean="0">
                <a:cs typeface="Helvetica" panose="020B0604020202020204" pitchFamily="34" charset="0"/>
              </a:rPr>
              <a:t>¿Cuándo debe usarse el teléfono y la radio portátil?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dirty="0" smtClean="0">
                <a:cs typeface="Helvetica" panose="020B0604020202020204" pitchFamily="34" charset="0"/>
              </a:rPr>
              <a:t>¿Cómo debe usarse el teléfono y la radio portátil?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E40D705A-2F10-0C40-9A20-38A8C7CD0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525" l="383" r="45950">
                        <a14:foregroundMark x1="23500" y1="40250" x2="23500" y2="40250"/>
                        <a14:foregroundMark x1="27033" y1="26925" x2="27033" y2="26925"/>
                        <a14:foregroundMark x1="27717" y1="28800" x2="27717" y2="28800"/>
                        <a14:foregroundMark x1="29200" y1="28800" x2="29200" y2="28800"/>
                        <a14:foregroundMark x1="21000" y1="27950" x2="21000" y2="27950"/>
                        <a14:foregroundMark x1="22367" y1="26575" x2="22367" y2="26575"/>
                        <a14:foregroundMark x1="22133" y1="26400" x2="22133" y2="26400"/>
                        <a14:foregroundMark x1="11100" y1="68275" x2="11100" y2="68275"/>
                        <a14:foregroundMark x1="12800" y1="54425" x2="12800" y2="54425"/>
                        <a14:foregroundMark x1="10750" y1="59200" x2="13933" y2="51000"/>
                        <a14:foregroundMark x1="32500" y1="37850" x2="30117" y2="30500"/>
                        <a14:foregroundMark x1="21000" y1="42800" x2="22250" y2="33925"/>
                        <a14:foregroundMark x1="20667" y1="31875" x2="20883" y2="35275"/>
                        <a14:foregroundMark x1="15650" y1="32325" x2="17950" y2="45600"/>
                        <a14:backgroundMark x1="5050" y1="75550" x2="8583" y2="42925"/>
                        <a14:backgroundMark x1="9733" y1="78625" x2="14167" y2="99825"/>
                        <a14:backgroundMark x1="40683" y1="61500" x2="43067" y2="67650"/>
                        <a14:backgroundMark x1="42383" y1="69950" x2="42300" y2="74150"/>
                        <a14:backgroundMark x1="44167" y1="79275" x2="43317" y2="73525"/>
                        <a14:backgroundMark x1="42383" y1="75300" x2="42900" y2="78375"/>
                        <a14:backgroundMark x1="33517" y1="77425" x2="46117" y2="92750"/>
                        <a14:backgroundMark x1="28750" y1="81900" x2="32833" y2="83300"/>
                      </a14:backgroundRemoval>
                    </a14:imgEffect>
                  </a14:imgLayer>
                </a14:imgProps>
              </a:ext>
            </a:extLst>
          </a:blip>
          <a:srcRect l="7801" t="21530" r="57700" b="23985"/>
          <a:stretch/>
        </p:blipFill>
        <p:spPr>
          <a:xfrm>
            <a:off x="8225402" y="2326751"/>
            <a:ext cx="3220280" cy="339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8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22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Agentes Físicos, Químicos y Biológicos en las áreas de trabajo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8" name="Forma libre: forma 12">
            <a:extLst>
              <a:ext uri="{FF2B5EF4-FFF2-40B4-BE49-F238E27FC236}">
                <a16:creationId xmlns:a16="http://schemas.microsoft.com/office/drawing/2014/main" id="{2C9EBE58-820D-48E8-B836-AC0876C75632}"/>
              </a:ext>
            </a:extLst>
          </p:cNvPr>
          <p:cNvSpPr/>
          <p:nvPr/>
        </p:nvSpPr>
        <p:spPr>
          <a:xfrm>
            <a:off x="3366280" y="1696852"/>
            <a:ext cx="1449883" cy="499630"/>
          </a:xfrm>
          <a:custGeom>
            <a:avLst/>
            <a:gdLst>
              <a:gd name="connsiteX0" fmla="*/ 0 w 1449883"/>
              <a:gd name="connsiteY0" fmla="*/ 0 h 499630"/>
              <a:gd name="connsiteX1" fmla="*/ 1449883 w 1449883"/>
              <a:gd name="connsiteY1" fmla="*/ 0 h 499630"/>
              <a:gd name="connsiteX2" fmla="*/ 1449883 w 1449883"/>
              <a:gd name="connsiteY2" fmla="*/ 499630 h 499630"/>
              <a:gd name="connsiteX3" fmla="*/ 0 w 1449883"/>
              <a:gd name="connsiteY3" fmla="*/ 499630 h 499630"/>
              <a:gd name="connsiteX4" fmla="*/ 0 w 1449883"/>
              <a:gd name="connsiteY4" fmla="*/ 0 h 49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883" h="499630">
                <a:moveTo>
                  <a:pt x="0" y="0"/>
                </a:moveTo>
                <a:lnTo>
                  <a:pt x="1449883" y="0"/>
                </a:lnTo>
                <a:lnTo>
                  <a:pt x="1449883" y="499630"/>
                </a:lnTo>
                <a:lnTo>
                  <a:pt x="0" y="49963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rgbClr val="009999"/>
            </a:solidFill>
            <a:prstDash val="solid"/>
            <a:miter lim="800000"/>
          </a:ln>
          <a:effectLst/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Físicos</a:t>
            </a:r>
          </a:p>
        </p:txBody>
      </p:sp>
      <p:pic>
        <p:nvPicPr>
          <p:cNvPr id="11" name="Imagen 10"/>
          <p:cNvPicPr/>
          <p:nvPr/>
        </p:nvPicPr>
        <p:blipFill rotWithShape="1">
          <a:blip r:embed="rId3"/>
          <a:srcRect l="22743" t="10590" r="27699" b="9576"/>
          <a:stretch/>
        </p:blipFill>
        <p:spPr bwMode="auto">
          <a:xfrm>
            <a:off x="3424950" y="2309066"/>
            <a:ext cx="1379032" cy="1440139"/>
          </a:xfrm>
          <a:prstGeom prst="rect">
            <a:avLst/>
          </a:prstGeom>
          <a:ln>
            <a:solidFill>
              <a:srgbClr val="00256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97C073B8-DDE5-4E0C-8FB4-9A91D2F59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908237"/>
              </p:ext>
            </p:extLst>
          </p:nvPr>
        </p:nvGraphicFramePr>
        <p:xfrm>
          <a:off x="3237232" y="3955997"/>
          <a:ext cx="1757075" cy="2011680"/>
        </p:xfrm>
        <a:graphic>
          <a:graphicData uri="http://schemas.openxmlformats.org/drawingml/2006/table">
            <a:tbl>
              <a:tblPr firstRow="1" bandRow="1"/>
              <a:tblGrid>
                <a:gridCol w="1757075">
                  <a:extLst>
                    <a:ext uri="{9D8B030D-6E8A-4147-A177-3AD203B41FA5}">
                      <a16:colId xmlns:a16="http://schemas.microsoft.com/office/drawing/2014/main" val="1896678175"/>
                    </a:ext>
                  </a:extLst>
                </a:gridCol>
              </a:tblGrid>
              <a:tr h="15544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Times" panose="02020603050405020304" pitchFamily="18" charset="0"/>
                        </a:rPr>
                        <a:t>Iluminación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Times" panose="02020603050405020304" pitchFamily="18" charset="0"/>
                        </a:rPr>
                        <a:t>Radiación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Times" panose="02020603050405020304" pitchFamily="18" charset="0"/>
                        </a:rPr>
                        <a:t>Calor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Times" panose="02020603050405020304" pitchFamily="18" charset="0"/>
                        </a:rPr>
                        <a:t>Vibraciones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Times" panose="02020603050405020304" pitchFamily="18" charset="0"/>
                        </a:rPr>
                        <a:t>Ruido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Times" panose="02020603050405020304" pitchFamily="18" charset="0"/>
                        </a:rPr>
                        <a:t>Temperatura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027953"/>
                  </a:ext>
                </a:extLst>
              </a:tr>
            </a:tbl>
          </a:graphicData>
        </a:graphic>
      </p:graphicFrame>
      <p:sp>
        <p:nvSpPr>
          <p:cNvPr id="13" name="Forma libre: forma 15">
            <a:extLst>
              <a:ext uri="{FF2B5EF4-FFF2-40B4-BE49-F238E27FC236}">
                <a16:creationId xmlns:a16="http://schemas.microsoft.com/office/drawing/2014/main" id="{4E2A7066-7C57-44C0-A16B-8F0BB36FB593}"/>
              </a:ext>
            </a:extLst>
          </p:cNvPr>
          <p:cNvSpPr/>
          <p:nvPr/>
        </p:nvSpPr>
        <p:spPr>
          <a:xfrm>
            <a:off x="5949795" y="1696852"/>
            <a:ext cx="1449883" cy="467362"/>
          </a:xfrm>
          <a:custGeom>
            <a:avLst/>
            <a:gdLst>
              <a:gd name="connsiteX0" fmla="*/ 0 w 1449883"/>
              <a:gd name="connsiteY0" fmla="*/ 0 h 467362"/>
              <a:gd name="connsiteX1" fmla="*/ 1449883 w 1449883"/>
              <a:gd name="connsiteY1" fmla="*/ 0 h 467362"/>
              <a:gd name="connsiteX2" fmla="*/ 1449883 w 1449883"/>
              <a:gd name="connsiteY2" fmla="*/ 467362 h 467362"/>
              <a:gd name="connsiteX3" fmla="*/ 0 w 1449883"/>
              <a:gd name="connsiteY3" fmla="*/ 467362 h 467362"/>
              <a:gd name="connsiteX4" fmla="*/ 0 w 1449883"/>
              <a:gd name="connsiteY4" fmla="*/ 0 h 46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883" h="467362">
                <a:moveTo>
                  <a:pt x="0" y="0"/>
                </a:moveTo>
                <a:lnTo>
                  <a:pt x="1449883" y="0"/>
                </a:lnTo>
                <a:lnTo>
                  <a:pt x="1449883" y="467362"/>
                </a:lnTo>
                <a:lnTo>
                  <a:pt x="0" y="46736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rgbClr val="009999"/>
            </a:solidFill>
            <a:prstDash val="solid"/>
            <a:miter lim="800000"/>
          </a:ln>
          <a:effectLst/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Químicos</a:t>
            </a:r>
          </a:p>
        </p:txBody>
      </p:sp>
      <p:pic>
        <p:nvPicPr>
          <p:cNvPr id="14" name="Picture 2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926" y="2534783"/>
            <a:ext cx="1385420" cy="1032541"/>
          </a:xfrm>
          <a:prstGeom prst="rect">
            <a:avLst/>
          </a:prstGeom>
          <a:noFill/>
          <a:ln>
            <a:solidFill>
              <a:srgbClr val="00256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orma libre: forma 17">
            <a:extLst>
              <a:ext uri="{FF2B5EF4-FFF2-40B4-BE49-F238E27FC236}">
                <a16:creationId xmlns:a16="http://schemas.microsoft.com/office/drawing/2014/main" id="{439C5C61-A4C7-4770-AC86-D2841FA2D111}"/>
              </a:ext>
            </a:extLst>
          </p:cNvPr>
          <p:cNvSpPr/>
          <p:nvPr/>
        </p:nvSpPr>
        <p:spPr>
          <a:xfrm>
            <a:off x="8520085" y="1682278"/>
            <a:ext cx="1549099" cy="536957"/>
          </a:xfrm>
          <a:custGeom>
            <a:avLst/>
            <a:gdLst>
              <a:gd name="connsiteX0" fmla="*/ 0 w 1549099"/>
              <a:gd name="connsiteY0" fmla="*/ 0 h 536957"/>
              <a:gd name="connsiteX1" fmla="*/ 1549099 w 1549099"/>
              <a:gd name="connsiteY1" fmla="*/ 0 h 536957"/>
              <a:gd name="connsiteX2" fmla="*/ 1549099 w 1549099"/>
              <a:gd name="connsiteY2" fmla="*/ 536957 h 536957"/>
              <a:gd name="connsiteX3" fmla="*/ 0 w 1549099"/>
              <a:gd name="connsiteY3" fmla="*/ 536957 h 536957"/>
              <a:gd name="connsiteX4" fmla="*/ 0 w 1549099"/>
              <a:gd name="connsiteY4" fmla="*/ 0 h 53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9099" h="536957">
                <a:moveTo>
                  <a:pt x="0" y="0"/>
                </a:moveTo>
                <a:lnTo>
                  <a:pt x="1549099" y="0"/>
                </a:lnTo>
                <a:lnTo>
                  <a:pt x="1549099" y="536957"/>
                </a:lnTo>
                <a:lnTo>
                  <a:pt x="0" y="53695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rgbClr val="009999"/>
            </a:solidFill>
            <a:prstDash val="solid"/>
            <a:miter lim="800000"/>
          </a:ln>
          <a:effectLst/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Biológicos</a:t>
            </a:r>
          </a:p>
        </p:txBody>
      </p:sp>
      <p:pic>
        <p:nvPicPr>
          <p:cNvPr id="16" name="Picture 2" descr="Resultado de imagen para riesgo biologico anima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085" y="2501022"/>
            <a:ext cx="1499573" cy="10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97C073B8-DDE5-4E0C-8FB4-9A91D2F59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956667"/>
              </p:ext>
            </p:extLst>
          </p:nvPr>
        </p:nvGraphicFramePr>
        <p:xfrm>
          <a:off x="5835941" y="3955997"/>
          <a:ext cx="1757075" cy="2011680"/>
        </p:xfrm>
        <a:graphic>
          <a:graphicData uri="http://schemas.openxmlformats.org/drawingml/2006/table">
            <a:tbl>
              <a:tblPr firstRow="1" bandRow="1"/>
              <a:tblGrid>
                <a:gridCol w="1757075">
                  <a:extLst>
                    <a:ext uri="{9D8B030D-6E8A-4147-A177-3AD203B41FA5}">
                      <a16:colId xmlns:a16="http://schemas.microsoft.com/office/drawing/2014/main" val="1931111611"/>
                    </a:ext>
                  </a:extLst>
                </a:gridCol>
              </a:tblGrid>
              <a:tr h="2011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s-PE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Times" panose="02020603050405020304" pitchFamily="18" charset="0"/>
                        </a:rPr>
                        <a:t>Humos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s-PE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Times" panose="02020603050405020304" pitchFamily="18" charset="0"/>
                        </a:rPr>
                        <a:t>Vapores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s-PE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Times" panose="02020603050405020304" pitchFamily="18" charset="0"/>
                        </a:rPr>
                        <a:t>Gases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s-PE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Times" panose="02020603050405020304" pitchFamily="18" charset="0"/>
                        </a:rPr>
                        <a:t>Polvos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s-PE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Times" panose="02020603050405020304" pitchFamily="18" charset="0"/>
                        </a:rPr>
                        <a:t>Neblinas</a:t>
                      </a:r>
                      <a:endParaRPr lang="en-US" sz="2800" b="1" kern="1200" dirty="0" smtClean="0">
                        <a:solidFill>
                          <a:schemeClr val="lt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027953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97C073B8-DDE5-4E0C-8FB4-9A91D2F59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808010"/>
              </p:ext>
            </p:extLst>
          </p:nvPr>
        </p:nvGraphicFramePr>
        <p:xfrm>
          <a:off x="8434650" y="3955997"/>
          <a:ext cx="1757075" cy="2011680"/>
        </p:xfrm>
        <a:graphic>
          <a:graphicData uri="http://schemas.openxmlformats.org/drawingml/2006/table">
            <a:tbl>
              <a:tblPr firstRow="1" bandRow="1"/>
              <a:tblGrid>
                <a:gridCol w="1757075">
                  <a:extLst>
                    <a:ext uri="{9D8B030D-6E8A-4147-A177-3AD203B41FA5}">
                      <a16:colId xmlns:a16="http://schemas.microsoft.com/office/drawing/2014/main" val="3520563891"/>
                    </a:ext>
                  </a:extLst>
                </a:gridCol>
              </a:tblGrid>
              <a:tr h="2011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PE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Times" panose="02020603050405020304" pitchFamily="18" charset="0"/>
                        </a:rPr>
                        <a:t>Virus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PE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Times" panose="02020603050405020304" pitchFamily="18" charset="0"/>
                        </a:rPr>
                        <a:t>Protozoos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PE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Times" panose="02020603050405020304" pitchFamily="18" charset="0"/>
                        </a:rPr>
                        <a:t>Hongos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PE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Times" panose="02020603050405020304" pitchFamily="18" charset="0"/>
                        </a:rPr>
                        <a:t>Bacterias</a:t>
                      </a:r>
                      <a:endParaRPr kumimoji="0" lang="es-PE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027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298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23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Entrega y explicación del uso del EPP para la tarea específica que realizará el trabajador 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838200" y="1749126"/>
            <a:ext cx="5733082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i="1" dirty="0" smtClean="0">
                <a:solidFill>
                  <a:srgbClr val="002060"/>
                </a:solidFill>
                <a:cs typeface="Helvetica" panose="020B0604020202020204" pitchFamily="34" charset="0"/>
              </a:rPr>
              <a:t>¿Cuál es el EPP Básico que todo trabajador debe utilizar?</a:t>
            </a:r>
            <a:endParaRPr lang="es-MX" altLang="es-PE" sz="2000" i="1" dirty="0">
              <a:solidFill>
                <a:srgbClr val="002060"/>
              </a:solidFill>
              <a:cs typeface="Helvetica" panose="020B0604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838199" y="3024840"/>
            <a:ext cx="5733082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i="1" dirty="0" smtClean="0">
                <a:solidFill>
                  <a:srgbClr val="002060"/>
                </a:solidFill>
                <a:cs typeface="Helvetica" panose="020B0604020202020204" pitchFamily="34" charset="0"/>
              </a:rPr>
              <a:t>¿Cuál es el EPP específico que debe utilizar el trabajador para las tareas en el área de trabajo?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838199" y="3983500"/>
            <a:ext cx="5733082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i="1" dirty="0" smtClean="0">
                <a:solidFill>
                  <a:srgbClr val="002060"/>
                </a:solidFill>
                <a:cs typeface="Helvetica" panose="020B0604020202020204" pitchFamily="34" charset="0"/>
              </a:rPr>
              <a:t>¿Dónde y cómo se obtiene el EPP?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838199" y="4483512"/>
            <a:ext cx="5733082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i="1" dirty="0" smtClean="0">
                <a:solidFill>
                  <a:srgbClr val="002060"/>
                </a:solidFill>
                <a:cs typeface="Helvetica" panose="020B0604020202020204" pitchFamily="34" charset="0"/>
              </a:rPr>
              <a:t>¿Cómo se debe utilizar el EPP?</a:t>
            </a: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07A131AA-68A8-478C-970B-316CF890B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4591" y="1624559"/>
            <a:ext cx="2881313" cy="835025"/>
          </a:xfrm>
          <a:prstGeom prst="rect">
            <a:avLst/>
          </a:prstGeom>
          <a:noFill/>
          <a:ln w="9525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●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̵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›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altLang="es-P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Casco de seguridad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altLang="es-P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Calzado con punta de acero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altLang="es-P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Lentes de seguridad</a:t>
            </a:r>
            <a:endParaRPr kumimoji="0" lang="en-US" altLang="es-PE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5" name="Line 14">
            <a:extLst>
              <a:ext uri="{FF2B5EF4-FFF2-40B4-BE49-F238E27FC236}">
                <a16:creationId xmlns:a16="http://schemas.microsoft.com/office/drawing/2014/main" id="{5192C857-2F01-4F18-8272-E265597D7B4F}"/>
              </a:ext>
            </a:extLst>
          </p:cNvPr>
          <p:cNvSpPr>
            <a:spLocks noChangeShapeType="1"/>
          </p:cNvSpPr>
          <p:nvPr/>
        </p:nvSpPr>
        <p:spPr bwMode="auto">
          <a:xfrm>
            <a:off x="7185891" y="2042072"/>
            <a:ext cx="1032448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dirty="0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642E4B6B-CCF4-4B65-9362-918D98F78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203" y="2848695"/>
            <a:ext cx="2881312" cy="3293209"/>
          </a:xfrm>
          <a:prstGeom prst="rect">
            <a:avLst/>
          </a:prstGeom>
          <a:noFill/>
          <a:ln w="9525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●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̵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›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altLang="es-P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 Respirador</a:t>
            </a:r>
            <a:endParaRPr kumimoji="0" lang="es-ES" altLang="es-PE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altLang="es-P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 Guantes</a:t>
            </a:r>
            <a:endParaRPr kumimoji="0" lang="es-ES" altLang="es-PE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altLang="es-P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 Tapones/Orejeras</a:t>
            </a:r>
            <a:endParaRPr kumimoji="0" lang="es-ES" altLang="es-PE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altLang="es-P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altLang="es-P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Trajes químico</a:t>
            </a:r>
            <a:endParaRPr kumimoji="0" lang="es-ES" altLang="es-PE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altLang="es-P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 Arnés </a:t>
            </a:r>
            <a:r>
              <a:rPr kumimoji="0" lang="es-ES" altLang="es-P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de </a:t>
            </a:r>
            <a:r>
              <a:rPr kumimoji="0" lang="es-ES" altLang="es-P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seguridad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altLang="es-P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altLang="es-P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Careta de soldar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altLang="es-P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altLang="es-P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Líneas de anclaje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altLang="es-P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altLang="es-P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Tyvek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altLang="es-P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altLang="es-P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Escarpines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altLang="es-P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Careta de esmerilar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altLang="es-P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Ropa de cuero cromada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altLang="es-P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altLang="es-P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Correas anti trauma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altLang="es-P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 Etc.</a:t>
            </a:r>
            <a:endParaRPr kumimoji="0" lang="es-ES" altLang="es-PE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7" name="Line 16">
            <a:extLst>
              <a:ext uri="{FF2B5EF4-FFF2-40B4-BE49-F238E27FC236}">
                <a16:creationId xmlns:a16="http://schemas.microsoft.com/office/drawing/2014/main" id="{C99D4AAB-2DEE-4508-8DD7-D20CA38F1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7185891" y="3544897"/>
            <a:ext cx="1032448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dirty="0">
              <a:solidFill>
                <a:prstClr val="black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86317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24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Respuesta a Emergencias en el Área de Trabajo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38199" y="1183909"/>
            <a:ext cx="10863020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dirty="0" smtClean="0">
                <a:cs typeface="Helvetica" panose="020B0604020202020204" pitchFamily="34" charset="0"/>
              </a:rPr>
              <a:t>Difundir los siguientes procedimientos de acuerdo al área de trabajo:</a:t>
            </a:r>
            <a:endParaRPr lang="es-MX" altLang="es-PE" sz="2000" dirty="0">
              <a:cs typeface="Helvetica" panose="020B0604020202020204" pitchFamily="34" charset="0"/>
            </a:endParaRPr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595930"/>
              </p:ext>
            </p:extLst>
          </p:nvPr>
        </p:nvGraphicFramePr>
        <p:xfrm>
          <a:off x="838200" y="1730036"/>
          <a:ext cx="8136905" cy="4604951"/>
        </p:xfrm>
        <a:graphic>
          <a:graphicData uri="http://schemas.openxmlformats.org/drawingml/2006/table">
            <a:tbl>
              <a:tblPr/>
              <a:tblGrid>
                <a:gridCol w="368186">
                  <a:extLst>
                    <a:ext uri="{9D8B030D-6E8A-4147-A177-3AD203B41FA5}">
                      <a16:colId xmlns:a16="http://schemas.microsoft.com/office/drawing/2014/main" val="1508065946"/>
                    </a:ext>
                  </a:extLst>
                </a:gridCol>
                <a:gridCol w="6320522">
                  <a:extLst>
                    <a:ext uri="{9D8B030D-6E8A-4147-A177-3AD203B41FA5}">
                      <a16:colId xmlns:a16="http://schemas.microsoft.com/office/drawing/2014/main" val="3893933515"/>
                    </a:ext>
                  </a:extLst>
                </a:gridCol>
                <a:gridCol w="1448197">
                  <a:extLst>
                    <a:ext uri="{9D8B030D-6E8A-4147-A177-3AD203B41FA5}">
                      <a16:colId xmlns:a16="http://schemas.microsoft.com/office/drawing/2014/main" val="2575340810"/>
                    </a:ext>
                  </a:extLst>
                </a:gridCol>
              </a:tblGrid>
              <a:tr h="37204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effectLst/>
                          <a:latin typeface="+mn-lt"/>
                        </a:rPr>
                        <a:t>Capacitación en los Procedimientos Específicos para Respuesta a Emergencias en el área de trabajo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1968659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effectLst/>
                          <a:latin typeface="+mn-lt"/>
                        </a:rPr>
                        <a:t>N°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+mn-lt"/>
                        </a:rPr>
                        <a:t>PROCEDIMIENTO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+mn-lt"/>
                        </a:rPr>
                        <a:t>CÓDIGO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490294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Preparación y Respuesta a Emergencias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SSYMA-P03.09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493398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Plan de Evacuación ante alerta Geotécnica o Sismo en el área de Operaciones Mina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MIN-P-007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610147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Plan de Respuesta a Emergencias 2012 - Salaverry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SSYMA-PR03.11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859593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Evacuación ante sismo en Presa de Relaves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POP-P03 01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838473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PLANO DE UBICACIÓN DE ZONAS SEGURAS A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122512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PLANO DE UBICACIÓN DE ZONAS SEGURAS B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523176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PLANO DE UBICACIÓN DE ZONAS SEGURAS C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24281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PLANO DE UBICACIÓN DE ZONAS SEGURAS D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56778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PLANO DE UBICACIÓN DE ZONAS SEGURAS E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52925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Plan de Respuesta a Emergencias Cerro Corona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SSYMA-PR03.09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552144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Plan de Respuesta a Emergencias Manipulación Almacenamiento Manejo Cianuro V6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SSYMA-PR03.10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942254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Plan de contingencias hidrocarburos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SSYMA-PR03.12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336223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Teléfonos de emergencias y directorios de contactos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SSYMA-D03.04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855305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Comunicaciones de Emergencias por Niveles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SSYMA-D03.05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081067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Equipamiento de emergencia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SSYMA-D03.06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539013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Protocolo de Respuesta a Emergencias para Hidrocarburos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SSYMA-D03.07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558833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Protocolo de Respuesta a Emergencias por Área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SSYMA-D03.08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319838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Planes de Contingencia y Cronograma de Simulacros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SSYMA-D03.13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673023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Hojas de Ruta de Transporte de Concentrado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SSYMA-D03.14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53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Lista de Documentos Relacionados al PRE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SSYMA-D03.15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594330"/>
                  </a:ext>
                </a:extLst>
              </a:tr>
              <a:tr h="186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noProof="0" dirty="0" smtClean="0">
                          <a:effectLst/>
                          <a:latin typeface="+mn-lt"/>
                        </a:rPr>
                        <a:t>Protocolo de Respuesta a Emergencias Manipulación Almacenamiento Manejo Cianuro</a:t>
                      </a:r>
                      <a:endParaRPr lang="es-PE" sz="12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SSYMA-D03.18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723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541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25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993582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Reporte de Incidentes al Centro de Control y Comunicaciones / Reporte al Supervisor Inmediato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38200" y="1361669"/>
            <a:ext cx="57330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b="1" dirty="0" smtClean="0">
                <a:cs typeface="Helvetica" panose="020B0604020202020204" pitchFamily="34" charset="0"/>
              </a:rPr>
              <a:t>¿Por qué debemos reportar los incidentes?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dirty="0" smtClean="0">
                <a:cs typeface="Helvetica" panose="020B0604020202020204" pitchFamily="34" charset="0"/>
              </a:rPr>
              <a:t>La investigación de los incidentes tiene por finalidad identificar las causas que los originaron y de esta manera prevenir que sucedan nuevamente.</a:t>
            </a:r>
          </a:p>
        </p:txBody>
      </p:sp>
      <p:pic>
        <p:nvPicPr>
          <p:cNvPr id="9" name="Picture 2" descr="C:\Users\prodriguezp\AppData\Local\Microsoft\Windows\Temporary Internet Files\Content.Outlook\5K6XWIIZ\PHOTO-2019-01-31-09-15-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712" y="1605063"/>
            <a:ext cx="4625070" cy="396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22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26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49014"/>
          <a:stretch/>
        </p:blipFill>
        <p:spPr>
          <a:xfrm>
            <a:off x="6088160" y="1538435"/>
            <a:ext cx="3724146" cy="45684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9" t="12048" r="38855" b="56433"/>
          <a:stretch/>
        </p:blipFill>
        <p:spPr>
          <a:xfrm rot="-60000">
            <a:off x="2271484" y="1518073"/>
            <a:ext cx="3897987" cy="46222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993582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Reporte de Incidentes al Centro de Control y Comunicaciones / Reporte al Supervisor Inmediato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27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993582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Reporte de Incidentes al Centro de Control y Comunicaciones / Reporte al Supervisor Inmediato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38199" y="1361669"/>
            <a:ext cx="723641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PE" altLang="es-PE" sz="2000" dirty="0">
                <a:cs typeface="Helvetica" panose="020B0604020202020204" pitchFamily="34" charset="0"/>
              </a:rPr>
              <a:t>En caso usted sufra una lesión o enfermedad en sus días libres o vacaciones debe informar a su supervisor directo y acudir a unidad </a:t>
            </a:r>
            <a:r>
              <a:rPr lang="es-PE" altLang="es-PE" sz="2000" dirty="0" smtClean="0">
                <a:cs typeface="Helvetica" panose="020B0604020202020204" pitchFamily="34" charset="0"/>
              </a:rPr>
              <a:t>medica.</a:t>
            </a:r>
          </a:p>
          <a:p>
            <a:pPr marL="342900" indent="-342900" algn="just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PE" altLang="es-PE" sz="2000" dirty="0" smtClean="0">
                <a:cs typeface="Helvetica" panose="020B0604020202020204" pitchFamily="34" charset="0"/>
              </a:rPr>
              <a:t>Sin </a:t>
            </a:r>
            <a:r>
              <a:rPr lang="es-PE" altLang="es-PE" sz="2000" dirty="0">
                <a:cs typeface="Helvetica" panose="020B0604020202020204" pitchFamily="34" charset="0"/>
              </a:rPr>
              <a:t>la evaluación de unidad medica no podrá </a:t>
            </a:r>
            <a:r>
              <a:rPr lang="es-PE" altLang="es-PE" sz="2000" dirty="0" smtClean="0">
                <a:cs typeface="Helvetica" panose="020B0604020202020204" pitchFamily="34" charset="0"/>
              </a:rPr>
              <a:t>laborar.</a:t>
            </a:r>
          </a:p>
          <a:p>
            <a:pPr marL="342900" indent="-342900" algn="just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PE" altLang="es-PE" sz="2000" dirty="0" smtClean="0">
                <a:cs typeface="Helvetica" panose="020B0604020202020204" pitchFamily="34" charset="0"/>
              </a:rPr>
              <a:t>El teléfono </a:t>
            </a:r>
            <a:r>
              <a:rPr lang="es-PE" altLang="es-PE" sz="2000" dirty="0">
                <a:cs typeface="Helvetica" panose="020B0604020202020204" pitchFamily="34" charset="0"/>
              </a:rPr>
              <a:t>del centro de control y comunicaciones es solo para casos de emergencia, no debe ser utilizado para temas operativos. </a:t>
            </a:r>
            <a:endParaRPr lang="en-US" altLang="es-PE" sz="2000" dirty="0">
              <a:cs typeface="Helvetica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657" y="1599853"/>
            <a:ext cx="3425125" cy="256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9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28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Importancia del Orden y Limpieza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989" y="4236502"/>
            <a:ext cx="2865368" cy="15363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436" y="2415593"/>
            <a:ext cx="5840474" cy="162777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263071" y="3029424"/>
            <a:ext cx="3894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PE" sz="2000" b="1" dirty="0"/>
              <a:t>Residuos no peligrosos</a:t>
            </a:r>
          </a:p>
        </p:txBody>
      </p:sp>
      <p:sp>
        <p:nvSpPr>
          <p:cNvPr id="19" name="Rectángulo: esquinas redondeadas 2">
            <a:extLst>
              <a:ext uri="{FF2B5EF4-FFF2-40B4-BE49-F238E27FC236}">
                <a16:creationId xmlns:a16="http://schemas.microsoft.com/office/drawing/2014/main" id="{B7DB4B01-011A-49D6-9C5E-073187E90FEF}"/>
              </a:ext>
            </a:extLst>
          </p:cNvPr>
          <p:cNvSpPr/>
          <p:nvPr/>
        </p:nvSpPr>
        <p:spPr>
          <a:xfrm>
            <a:off x="4168591" y="1642853"/>
            <a:ext cx="3854818" cy="540000"/>
          </a:xfrm>
          <a:prstGeom prst="roundRect">
            <a:avLst/>
          </a:prstGeom>
          <a:solidFill>
            <a:srgbClr val="009999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Código </a:t>
            </a:r>
            <a:r>
              <a:rPr kumimoji="0" lang="es-MX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Colores</a:t>
            </a:r>
            <a:endParaRPr kumimoji="0" lang="es-PE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263070" y="4799748"/>
            <a:ext cx="3894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PE" sz="2000" b="1" dirty="0"/>
              <a:t>Residuos peligrosos</a:t>
            </a:r>
          </a:p>
        </p:txBody>
      </p:sp>
    </p:spTree>
    <p:extLst>
      <p:ext uri="{BB962C8B-B14F-4D97-AF65-F5344CB8AC3E}">
        <p14:creationId xmlns:p14="http://schemas.microsoft.com/office/powerpoint/2010/main" val="306532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29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Ubicación y uso de botiquines y camillas / Ubicación y uso de duchas y lavaojos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38199" y="1361669"/>
            <a:ext cx="6848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altLang="es-PE" sz="2000" dirty="0" smtClean="0">
                <a:cs typeface="Helvetica" panose="020B0604020202020204" pitchFamily="34" charset="0"/>
              </a:rPr>
              <a:t>¿Dónde está ubicado el botiquín del área de trabajo?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altLang="es-PE" sz="2000" dirty="0" smtClean="0">
                <a:cs typeface="Helvetica" panose="020B0604020202020204" pitchFamily="34" charset="0"/>
              </a:rPr>
              <a:t>¿Dónde está ubicada la camilla del área de trabajo?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altLang="es-PE" sz="2000" dirty="0" smtClean="0">
                <a:cs typeface="Helvetica" panose="020B0604020202020204" pitchFamily="34" charset="0"/>
              </a:rPr>
              <a:t>Para el caso de Planta Concentradora, Almacén y Laboratorios: ¿Dónde están ubicadas las duchas / lavaojos?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72" y="3442239"/>
            <a:ext cx="4874137" cy="274170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28" y="1554480"/>
            <a:ext cx="2604072" cy="462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1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3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Compartir de Seguridad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" b="4381"/>
          <a:stretch/>
        </p:blipFill>
        <p:spPr>
          <a:xfrm>
            <a:off x="2411472" y="1093870"/>
            <a:ext cx="7374212" cy="509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3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30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Ubicación y uso de botiquines y camillas / Ubicación y uso de duchas y lavaojos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38199" y="1361669"/>
            <a:ext cx="108940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altLang="es-PE" sz="2000" dirty="0" smtClean="0">
                <a:cs typeface="Helvetica" panose="020B0604020202020204" pitchFamily="34" charset="0"/>
              </a:rPr>
              <a:t>¿Dónde están ubicados los extintores del área de trabajo?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altLang="es-PE" sz="2000" dirty="0" smtClean="0">
                <a:cs typeface="Helvetica" panose="020B0604020202020204" pitchFamily="34" charset="0"/>
              </a:rPr>
              <a:t>En caso trabaje en un edificio ¿Dónde están ubicadas las alarmas contra incendio?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altLang="es-PE" sz="2000" dirty="0" smtClean="0">
                <a:cs typeface="Helvetica" panose="020B0604020202020204" pitchFamily="34" charset="0"/>
              </a:rPr>
              <a:t>¿Cómo se activan las alarmas contra incendio?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590" y="3018680"/>
            <a:ext cx="2368490" cy="315798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043" y="3018680"/>
            <a:ext cx="2368490" cy="315798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63" y="3018680"/>
            <a:ext cx="2368490" cy="31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1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31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Tipos y Uso de Extintores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61669"/>
            <a:ext cx="5269723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155" y="1071796"/>
            <a:ext cx="2105891" cy="3313570"/>
          </a:xfrm>
          <a:prstGeom prst="rect">
            <a:avLst/>
          </a:prstGeom>
        </p:spPr>
      </p:pic>
      <p:pic>
        <p:nvPicPr>
          <p:cNvPr id="13" name="Picture 7" descr="C:\Users\vzavaleta\Desktop\Extintore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64"/>
          <a:stretch/>
        </p:blipFill>
        <p:spPr bwMode="auto">
          <a:xfrm>
            <a:off x="8262067" y="4548442"/>
            <a:ext cx="3203848" cy="158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62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32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Tormentas Eléctricas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"/>
          <a:stretch/>
        </p:blipFill>
        <p:spPr bwMode="auto">
          <a:xfrm>
            <a:off x="2499747" y="1425611"/>
            <a:ext cx="7192505" cy="495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87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33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Tormentas Eléctricas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38199" y="1361669"/>
            <a:ext cx="10894018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altLang="es-PE" sz="2000" dirty="0" smtClean="0">
                <a:cs typeface="Helvetica" panose="020B0604020202020204" pitchFamily="34" charset="0"/>
              </a:rPr>
              <a:t>¿Qué refugios existen en el área de trabajo en caso de tormenta eléctrica?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84" y="2919729"/>
            <a:ext cx="5497817" cy="234498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71" y="2919728"/>
            <a:ext cx="3517481" cy="234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3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34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Actividades de Alto Riesgo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838200" y="2663475"/>
            <a:ext cx="3734516" cy="2246308"/>
            <a:chOff x="0" y="230"/>
            <a:chExt cx="3734516" cy="2246308"/>
          </a:xfrm>
          <a:solidFill>
            <a:srgbClr val="009999"/>
          </a:solidFill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0" y="230"/>
              <a:ext cx="3734516" cy="2246308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uadroTexto 13"/>
            <p:cNvSpPr txBox="1"/>
            <p:nvPr/>
          </p:nvSpPr>
          <p:spPr>
            <a:xfrm>
              <a:off x="109656" y="109886"/>
              <a:ext cx="3515204" cy="202699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kern="1200" dirty="0"/>
                <a:t>Aquella tarea cuya realización implica un alto potencial de daño grave a la salud o muerte del trabajador(a). Son establecidas como tales, por el titular minero y por la autoridad minera.</a:t>
              </a:r>
              <a:endParaRPr lang="en-US" sz="2000" kern="1200" dirty="0"/>
            </a:p>
          </p:txBody>
        </p:sp>
      </p:grp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6822" y="1410113"/>
            <a:ext cx="6040034" cy="453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3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35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838199" y="1455097"/>
            <a:ext cx="56090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000" dirty="0" smtClean="0">
                <a:cs typeface="Arial" pitchFamily="34" charset="0"/>
              </a:rPr>
              <a:t>¿Cuáles son las actividades que requieren un Permiso Escrito de Trabajo de Alto Riesgo (</a:t>
            </a:r>
            <a:r>
              <a:rPr lang="es-PE" sz="2000" b="1" i="1" dirty="0" smtClean="0">
                <a:cs typeface="Arial" pitchFamily="34" charset="0"/>
              </a:rPr>
              <a:t>PETAR)</a:t>
            </a:r>
            <a:r>
              <a:rPr lang="es-PE" sz="2000" dirty="0" smtClean="0">
                <a:cs typeface="Arial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PE" sz="2000" dirty="0" smtClean="0">
                <a:cs typeface="Arial" pitchFamily="34" charset="0"/>
              </a:rPr>
              <a:t>Trabajos </a:t>
            </a:r>
            <a:r>
              <a:rPr lang="es-PE" sz="2000" dirty="0">
                <a:cs typeface="Arial" pitchFamily="34" charset="0"/>
              </a:rPr>
              <a:t>en Altura.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PE" sz="2000" dirty="0">
                <a:cs typeface="Arial" pitchFamily="34" charset="0"/>
              </a:rPr>
              <a:t>Trabajos en Caliente.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PE" sz="2000" dirty="0">
                <a:cs typeface="Arial" pitchFamily="34" charset="0"/>
              </a:rPr>
              <a:t>Trabajos en Espacios Confinados.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PE" sz="2000" dirty="0">
                <a:cs typeface="Arial" pitchFamily="34" charset="0"/>
              </a:rPr>
              <a:t>Excavaciones y Zanjas.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PE" sz="2000" dirty="0" err="1" smtClean="0">
                <a:cs typeface="Arial" pitchFamily="34" charset="0"/>
              </a:rPr>
              <a:t>Izaje</a:t>
            </a:r>
            <a:r>
              <a:rPr lang="es-PE" sz="2000" dirty="0" smtClean="0">
                <a:cs typeface="Arial" pitchFamily="34" charset="0"/>
              </a:rPr>
              <a:t> Crítico</a:t>
            </a:r>
            <a:endParaRPr lang="es-PE" sz="2000" dirty="0"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PE" sz="2000" dirty="0" smtClean="0">
                <a:cs typeface="Arial" pitchFamily="34" charset="0"/>
              </a:rPr>
              <a:t>Trabajos </a:t>
            </a:r>
            <a:r>
              <a:rPr lang="es-PE" sz="2000" dirty="0">
                <a:cs typeface="Arial" pitchFamily="34" charset="0"/>
              </a:rPr>
              <a:t>eléctricos en alta tensión</a:t>
            </a:r>
            <a:r>
              <a:rPr lang="es-PE" sz="2000" dirty="0" smtClean="0">
                <a:cs typeface="Arial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PE" sz="2000" dirty="0" smtClean="0">
                <a:cs typeface="Arial" pitchFamily="34" charset="0"/>
              </a:rPr>
              <a:t>Trabajos con Equipo Radioactivo.</a:t>
            </a:r>
            <a:endParaRPr lang="es-PE" sz="2000" dirty="0"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PE" sz="2000" dirty="0" smtClean="0">
                <a:cs typeface="Arial" pitchFamily="34" charset="0"/>
              </a:rPr>
              <a:t>Otras actividades de Alto Riesgo.</a:t>
            </a:r>
            <a:endParaRPr lang="es-PE" sz="2000" dirty="0">
              <a:cs typeface="Arial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Actividades de Alto Riesgo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747" y="1455097"/>
            <a:ext cx="4146277" cy="48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9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36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99" y="1631830"/>
            <a:ext cx="10880664" cy="404243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Actividades de Alto Riesgo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6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37</a:t>
            </a:fld>
            <a:endParaRPr lang="en-U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2264759"/>
            <a:ext cx="10880664" cy="4042434"/>
          </a:xfrm>
          <a:prstGeom prst="rect">
            <a:avLst/>
          </a:prstGeom>
        </p:spPr>
      </p:pic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46000" r="882" b="3021"/>
          <a:stretch/>
        </p:blipFill>
        <p:spPr>
          <a:xfrm>
            <a:off x="2306887" y="4875557"/>
            <a:ext cx="7511368" cy="143163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1" name="Text Box 15">
            <a:extLst>
              <a:ext uri="{FF2B5EF4-FFF2-40B4-BE49-F238E27FC236}">
                <a16:creationId xmlns:a16="http://schemas.microsoft.com/office/drawing/2014/main" id="{278D9998-8BF0-4B1E-9BB9-D8E0325D3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922" y="1373361"/>
            <a:ext cx="6344942" cy="646986"/>
          </a:xfrm>
          <a:prstGeom prst="roundRect">
            <a:avLst/>
          </a:prstGeom>
          <a:noFill/>
          <a:ln w="9525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●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̵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›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PE" dirty="0">
                <a:latin typeface="+mn-lt"/>
              </a:rPr>
              <a:t>El supervisor responsable de la Tarea de Alto Riesgo debe generar el permiso respectivo y entregarla a Seguridad y Salud Ocupacional.</a:t>
            </a:r>
          </a:p>
        </p:txBody>
      </p:sp>
      <p:sp>
        <p:nvSpPr>
          <p:cNvPr id="12" name="Line 16">
            <a:extLst>
              <a:ext uri="{FF2B5EF4-FFF2-40B4-BE49-F238E27FC236}">
                <a16:creationId xmlns:a16="http://schemas.microsoft.com/office/drawing/2014/main" id="{CC8EC0DF-497A-4079-9645-1F88BA8FD51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0307" y="1696854"/>
            <a:ext cx="647700" cy="0"/>
          </a:xfrm>
          <a:prstGeom prst="line">
            <a:avLst/>
          </a:prstGeom>
          <a:noFill/>
          <a:ln w="57150">
            <a:solidFill>
              <a:srgbClr val="0099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dirty="0"/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77A9F58F-F3A9-429C-ADAC-8D7A43233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487734"/>
            <a:ext cx="36004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●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̵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›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es-PE" sz="2000" i="1" dirty="0">
                <a:latin typeface="+mn-lt"/>
                <a:cs typeface="Helvetica" panose="020B0604020202020204" pitchFamily="34" charset="0"/>
              </a:rPr>
              <a:t>¿Cómo se obtiene el PETAR?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Actividades de Alto Riesgo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38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278D9998-8BF0-4B1E-9BB9-D8E0325D3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922" y="1481848"/>
            <a:ext cx="6344942" cy="646986"/>
          </a:xfrm>
          <a:prstGeom prst="roundRect">
            <a:avLst/>
          </a:prstGeom>
          <a:noFill/>
          <a:ln w="9525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●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̵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›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PE" dirty="0" smtClean="0">
                <a:latin typeface="+mn-lt"/>
              </a:rPr>
              <a:t>Más allá de ser un requerimiento legal, el PETAR es una lista de verificación de controles necesarios para evitar incidentes.</a:t>
            </a:r>
            <a:endParaRPr lang="es-ES" altLang="es-PE" dirty="0">
              <a:latin typeface="+mn-lt"/>
            </a:endParaRPr>
          </a:p>
        </p:txBody>
      </p:sp>
      <p:sp>
        <p:nvSpPr>
          <p:cNvPr id="12" name="Line 16">
            <a:extLst>
              <a:ext uri="{FF2B5EF4-FFF2-40B4-BE49-F238E27FC236}">
                <a16:creationId xmlns:a16="http://schemas.microsoft.com/office/drawing/2014/main" id="{CC8EC0DF-497A-4079-9645-1F88BA8FD51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0307" y="1805341"/>
            <a:ext cx="647700" cy="0"/>
          </a:xfrm>
          <a:prstGeom prst="line">
            <a:avLst/>
          </a:prstGeom>
          <a:noFill/>
          <a:ln w="57150">
            <a:solidFill>
              <a:srgbClr val="0099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E" dirty="0"/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77A9F58F-F3A9-429C-ADAC-8D7A43233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425743"/>
            <a:ext cx="32370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●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̵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›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es-PE" sz="2000" i="1" dirty="0" smtClean="0">
                <a:latin typeface="+mn-lt"/>
                <a:cs typeface="Helvetica" panose="020B0604020202020204" pitchFamily="34" charset="0"/>
              </a:rPr>
              <a:t>¿Por qué es importante el PETAR?</a:t>
            </a:r>
            <a:endParaRPr lang="es-ES_tradnl" altLang="es-PE" sz="2000" i="1" dirty="0">
              <a:latin typeface="+mn-lt"/>
              <a:cs typeface="Helvetica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Actividades de Alto Riesgo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758" y="2438344"/>
            <a:ext cx="3531270" cy="360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39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Actividades de Alto Riesgo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838199" y="1361669"/>
            <a:ext cx="10894018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altLang="es-PE" sz="2000" dirty="0" smtClean="0">
                <a:cs typeface="Helvetica" panose="020B0604020202020204" pitchFamily="34" charset="0"/>
              </a:rPr>
              <a:t>Una de las actividades que están consideradas como Alto Riesgo en el área de mina es la voladura la cual se ejecuta estableciendo protocolos y estándares específicos para esta actividad.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6466" y="2481372"/>
            <a:ext cx="4437484" cy="372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24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/>
              <a:t>Inducción </a:t>
            </a:r>
            <a:r>
              <a:rPr lang="es-ES" dirty="0" smtClean="0"/>
              <a:t>Específica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4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Bienvenidos a Gold </a:t>
            </a:r>
            <a:r>
              <a:rPr lang="es-ES" dirty="0" err="1" smtClean="0"/>
              <a:t>Fields</a:t>
            </a:r>
            <a:endParaRPr lang="es-E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¡Si no podemos operar de manera segura, no operamos!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38200" y="1437055"/>
            <a:ext cx="10863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000" dirty="0" smtClean="0"/>
              <a:t>Gold </a:t>
            </a:r>
            <a:r>
              <a:rPr lang="es-PE" sz="2000" dirty="0" err="1" smtClean="0"/>
              <a:t>Fields</a:t>
            </a:r>
            <a:r>
              <a:rPr lang="es-PE" sz="2000" dirty="0" smtClean="0"/>
              <a:t> les da la más cordial bienvenida, por lo que solicitamos su atención para brindarles información que hará su estadía la más segura y saludable posible y que nos permitirá seguir manteniendo un ambiente de trabajo seguro.</a:t>
            </a:r>
            <a:endParaRPr lang="es-PE" sz="2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r="6857" b="13143"/>
          <a:stretch/>
        </p:blipFill>
        <p:spPr>
          <a:xfrm>
            <a:off x="2876518" y="2977048"/>
            <a:ext cx="6786383" cy="337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9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40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838199" y="1361669"/>
            <a:ext cx="10894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s-MX" altLang="es-PE" sz="2000" dirty="0" smtClean="0">
                <a:cs typeface="Helvetica" panose="020B0604020202020204" pitchFamily="34" charset="0"/>
              </a:rPr>
              <a:t>El supervisor operativo verificará el IPERC Base y determinará la exigencia de cursos a llevar de cada trabajador de acuerdo al puesto y área de trabajo.</a:t>
            </a:r>
          </a:p>
        </p:txBody>
      </p:sp>
      <p:sp>
        <p:nvSpPr>
          <p:cNvPr id="2" name="Rectángulo redondeado 1"/>
          <p:cNvSpPr/>
          <p:nvPr/>
        </p:nvSpPr>
        <p:spPr>
          <a:xfrm>
            <a:off x="939797" y="2179785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SSYMA-P10.01 Equipos de Protección Personal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939797" y="2463953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SSYMA-P10.02 Señalización y Código de Colores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939797" y="2744111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SSYMA-P11.01 Bloqueo y Rotulado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18" name="Rectángulo redondeado 17"/>
          <p:cNvSpPr/>
          <p:nvPr/>
        </p:nvSpPr>
        <p:spPr>
          <a:xfrm>
            <a:off x="939797" y="3024269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SSYMA-P11.02 Tormentas Eléctricas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939797" y="3294318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SSYMA-P11.03 Trabajos en redes eléctricas de media tensión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939797" y="3578486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SSYMA-P12.01 Excavaciones y Zanjas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939797" y="3858644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SSYMA-P12.02 Voladura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939797" y="4138802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SSYMA-P12.03 Trabajos dentro o cerca a cuerpos de agua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939796" y="4421282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SSYMA-P13.01 Trabajos en Caliente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24" name="Rectángulo redondeado 23"/>
          <p:cNvSpPr/>
          <p:nvPr/>
        </p:nvSpPr>
        <p:spPr>
          <a:xfrm>
            <a:off x="939796" y="4705450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SSYMA-P14.01 Espacios Confinados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939796" y="4985608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SSYMA-P15.01 Trabajos en Altura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939796" y="5265766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SSYMA-P15.02 Andamios y Plataformas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27" name="Rectángulo redondeado 26"/>
          <p:cNvSpPr/>
          <p:nvPr/>
        </p:nvSpPr>
        <p:spPr>
          <a:xfrm>
            <a:off x="939796" y="5535815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SSYMA-P15.03 Escaleras y Barandas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28" name="Rectángulo redondeado 27"/>
          <p:cNvSpPr/>
          <p:nvPr/>
        </p:nvSpPr>
        <p:spPr>
          <a:xfrm>
            <a:off x="939796" y="5819983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SSYMA-P15.04 </a:t>
            </a:r>
            <a:r>
              <a:rPr lang="es-PE" sz="1200" dirty="0" err="1" smtClean="0">
                <a:solidFill>
                  <a:schemeClr val="tx1"/>
                </a:solidFill>
              </a:rPr>
              <a:t>Izaje</a:t>
            </a:r>
            <a:r>
              <a:rPr lang="es-PE" sz="1200" dirty="0" smtClean="0">
                <a:solidFill>
                  <a:schemeClr val="tx1"/>
                </a:solidFill>
              </a:rPr>
              <a:t> y Grúas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29" name="Rectángulo redondeado 28"/>
          <p:cNvSpPr/>
          <p:nvPr/>
        </p:nvSpPr>
        <p:spPr>
          <a:xfrm>
            <a:off x="939796" y="6100141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SSYMA-P17.01 Herramientas Portátiles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30" name="Rectángulo redondeado 29"/>
          <p:cNvSpPr/>
          <p:nvPr/>
        </p:nvSpPr>
        <p:spPr>
          <a:xfrm>
            <a:off x="6375397" y="2180132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SSYMA-P17.02 Guardas y Partes Móviles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31" name="Rectángulo redondeado 30"/>
          <p:cNvSpPr/>
          <p:nvPr/>
        </p:nvSpPr>
        <p:spPr>
          <a:xfrm>
            <a:off x="6375397" y="2464300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SSYMA-P18.01 Materiales Peligrosos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32" name="Rectángulo redondeado 31"/>
          <p:cNvSpPr/>
          <p:nvPr/>
        </p:nvSpPr>
        <p:spPr>
          <a:xfrm>
            <a:off x="6375397" y="2744458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SSYMA-P18.02 Protección Respiratoria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33" name="Rectángulo redondeado 32"/>
          <p:cNvSpPr/>
          <p:nvPr/>
        </p:nvSpPr>
        <p:spPr>
          <a:xfrm>
            <a:off x="6375397" y="3024616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SSYMA-P19.01 Protección Auditiva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34" name="Rectángulo redondeado 33"/>
          <p:cNvSpPr/>
          <p:nvPr/>
        </p:nvSpPr>
        <p:spPr>
          <a:xfrm>
            <a:off x="6375397" y="3294665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SSYMA-P19.02 Iluminación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35" name="Rectángulo redondeado 34"/>
          <p:cNvSpPr/>
          <p:nvPr/>
        </p:nvSpPr>
        <p:spPr>
          <a:xfrm>
            <a:off x="6375397" y="3578833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SSYMA-P19.03 Protección Radiológica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36" name="Rectángulo redondeado 35"/>
          <p:cNvSpPr/>
          <p:nvPr/>
        </p:nvSpPr>
        <p:spPr>
          <a:xfrm>
            <a:off x="6375397" y="3858991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SSYMA-P20.01 Prevención de enfermedades infecto contagiosas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38" name="Rectángulo redondeado 37"/>
          <p:cNvSpPr/>
          <p:nvPr/>
        </p:nvSpPr>
        <p:spPr>
          <a:xfrm>
            <a:off x="6375397" y="4139149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SSYMA-P20.02 Prevención de enfermedades diarreicas agudas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39" name="Rectángulo redondeado 38"/>
          <p:cNvSpPr/>
          <p:nvPr/>
        </p:nvSpPr>
        <p:spPr>
          <a:xfrm>
            <a:off x="6375396" y="4421629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SSYMA-P20.03 Células de trabajo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40" name="Rectángulo redondeado 39"/>
          <p:cNvSpPr/>
          <p:nvPr/>
        </p:nvSpPr>
        <p:spPr>
          <a:xfrm>
            <a:off x="6375396" y="4705797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SSYMA-P20.04 Prevención de contagio por COVID 19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41" name="Rectángulo redondeado 40"/>
          <p:cNvSpPr/>
          <p:nvPr/>
        </p:nvSpPr>
        <p:spPr>
          <a:xfrm>
            <a:off x="6375396" y="4985955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SSYMA-P20.05 Gestión de Fatiga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42" name="Rectángulo redondeado 41"/>
          <p:cNvSpPr/>
          <p:nvPr/>
        </p:nvSpPr>
        <p:spPr>
          <a:xfrm>
            <a:off x="6375396" y="5266113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SSYMA-P20.06 Cuidado de la salud mentar y emocional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43" name="Rectángulo redondeado 42"/>
          <p:cNvSpPr/>
          <p:nvPr/>
        </p:nvSpPr>
        <p:spPr>
          <a:xfrm>
            <a:off x="6375396" y="5536162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SSYMA-P20.07 Trabajo Flexible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44" name="Rectángulo redondeado 43"/>
          <p:cNvSpPr/>
          <p:nvPr/>
        </p:nvSpPr>
        <p:spPr>
          <a:xfrm>
            <a:off x="6375396" y="5820330"/>
            <a:ext cx="4320000" cy="255516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 smtClean="0">
                <a:solidFill>
                  <a:schemeClr val="tx1"/>
                </a:solidFill>
              </a:rPr>
              <a:t>SSYMA-P21.1 Cero Alcohol y Drogas</a:t>
            </a:r>
            <a:endParaRPr lang="es-PE" sz="1200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Procedimientos (estándares) que corresponden al área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6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41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Control de materiales peligrosos utilizados en las áreas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11" name="3 Rectángulo"/>
          <p:cNvSpPr/>
          <p:nvPr/>
        </p:nvSpPr>
        <p:spPr>
          <a:xfrm>
            <a:off x="1326524" y="1967355"/>
            <a:ext cx="3508989" cy="612934"/>
          </a:xfrm>
          <a:prstGeom prst="roundRect">
            <a:avLst/>
          </a:prstGeom>
          <a:solidFill>
            <a:srgbClr val="009999"/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Riesgos</a:t>
            </a:r>
          </a:p>
        </p:txBody>
      </p:sp>
      <p:sp>
        <p:nvSpPr>
          <p:cNvPr id="12" name="3 Rectángulo"/>
          <p:cNvSpPr/>
          <p:nvPr/>
        </p:nvSpPr>
        <p:spPr>
          <a:xfrm>
            <a:off x="1326525" y="3522823"/>
            <a:ext cx="3508989" cy="612934"/>
          </a:xfrm>
          <a:prstGeom prst="roundRect">
            <a:avLst/>
          </a:prstGeom>
          <a:solidFill>
            <a:srgbClr val="009999"/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Controles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436" y="1967355"/>
            <a:ext cx="3353527" cy="399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3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42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Control de materiales </a:t>
            </a:r>
            <a:r>
              <a:rPr lang="es-ES" sz="2200" b="0" i="1" dirty="0">
                <a:solidFill>
                  <a:schemeClr val="accent3"/>
                </a:solidFill>
              </a:rPr>
              <a:t>p</a:t>
            </a:r>
            <a:r>
              <a:rPr lang="es-ES" sz="2200" b="0" i="1" dirty="0" smtClean="0">
                <a:solidFill>
                  <a:schemeClr val="accent3"/>
                </a:solidFill>
              </a:rPr>
              <a:t>eligrosos – Rombo NFPA 704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5504278" y="1723849"/>
            <a:ext cx="2305050" cy="2052638"/>
          </a:xfrm>
          <a:prstGeom prst="diamond">
            <a:avLst/>
          </a:prstGeom>
          <a:solidFill>
            <a:srgbClr val="FF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6655216" y="2750962"/>
            <a:ext cx="2306637" cy="2052637"/>
          </a:xfrm>
          <a:prstGeom prst="diamond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5504278" y="3730449"/>
            <a:ext cx="2305050" cy="2052637"/>
          </a:xfrm>
          <a:prstGeom prst="diamond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ALC</a:t>
            </a: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4379049" y="2723666"/>
            <a:ext cx="2306638" cy="2052637"/>
          </a:xfrm>
          <a:prstGeom prst="diamond">
            <a:avLst/>
          </a:prstGeom>
          <a:solidFill>
            <a:srgbClr val="0000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13"/>
          <p:cNvGrpSpPr>
            <a:grpSpLocks/>
          </p:cNvGrpSpPr>
          <p:nvPr/>
        </p:nvGrpSpPr>
        <p:grpSpPr bwMode="auto">
          <a:xfrm>
            <a:off x="2646778" y="1647649"/>
            <a:ext cx="2554416" cy="1938338"/>
            <a:chOff x="466" y="893"/>
            <a:chExt cx="1823" cy="1403"/>
          </a:xfrm>
        </p:grpSpPr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466" y="893"/>
              <a:ext cx="1823" cy="1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BO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SALUD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s-ES_tradnl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  4 Riesgo Extremo</a:t>
              </a:r>
            </a:p>
            <a:p>
              <a:pPr algn="ctr" eaLnBrk="0" hangingPunct="0"/>
              <a:r>
                <a:rPr lang="es-ES_tradnl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 Riesgo Severo</a:t>
              </a:r>
            </a:p>
            <a:p>
              <a:pPr algn="ctr" eaLnBrk="0" hangingPunct="0"/>
              <a:r>
                <a:rPr lang="es-ES_tradnl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      2 Riesgo Moderado</a:t>
              </a:r>
            </a:p>
            <a:p>
              <a:pPr algn="ctr" eaLnBrk="0" hangingPunct="0"/>
              <a:r>
                <a:rPr lang="es-ES_tradnl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 Riesgo Ligero</a:t>
              </a:r>
            </a:p>
            <a:p>
              <a:pPr algn="ctr" eaLnBrk="0" hangingPunct="0"/>
              <a:r>
                <a:rPr lang="es-ES_tradnl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     0 Material Normal</a:t>
              </a:r>
              <a:endPara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H="1" flipV="1">
              <a:off x="1746" y="1932"/>
              <a:ext cx="272" cy="364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P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16"/>
          <p:cNvGrpSpPr>
            <a:grpSpLocks/>
          </p:cNvGrpSpPr>
          <p:nvPr/>
        </p:nvGrpSpPr>
        <p:grpSpPr bwMode="auto">
          <a:xfrm>
            <a:off x="3169664" y="4211464"/>
            <a:ext cx="3382967" cy="1941131"/>
            <a:chOff x="923" y="3035"/>
            <a:chExt cx="2222" cy="1319"/>
          </a:xfrm>
        </p:grpSpPr>
        <p:grpSp>
          <p:nvGrpSpPr>
            <p:cNvPr id="21" name="Group 17"/>
            <p:cNvGrpSpPr>
              <a:grpSpLocks/>
            </p:cNvGrpSpPr>
            <p:nvPr/>
          </p:nvGrpSpPr>
          <p:grpSpPr bwMode="auto">
            <a:xfrm>
              <a:off x="923" y="3035"/>
              <a:ext cx="2222" cy="1319"/>
              <a:chOff x="923" y="3035"/>
              <a:chExt cx="2222" cy="1319"/>
            </a:xfrm>
          </p:grpSpPr>
          <p:sp>
            <p:nvSpPr>
              <p:cNvPr id="23" name="Text Box 18"/>
              <p:cNvSpPr txBox="1">
                <a:spLocks noChangeArrowheads="1"/>
              </p:cNvSpPr>
              <p:nvPr/>
            </p:nvSpPr>
            <p:spPr bwMode="auto">
              <a:xfrm>
                <a:off x="923" y="3204"/>
                <a:ext cx="2222" cy="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BO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itchFamily="34" charset="0"/>
                    <a:ea typeface="Tahoma" pitchFamily="34" charset="0"/>
                    <a:cs typeface="Arial" pitchFamily="34" charset="0"/>
                  </a:rPr>
                  <a:t>ESPECÍFICO</a:t>
                </a:r>
              </a:p>
              <a:p>
                <a:pPr marL="0" marR="0" lvl="1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OXY	Oxidante</a:t>
                </a:r>
              </a:p>
              <a:p>
                <a:pPr marL="0" marR="0" lvl="1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ACID	Ácido </a:t>
                </a:r>
              </a:p>
              <a:p>
                <a:pPr marL="0" marR="0" lvl="1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ALC 	Álcali 	</a:t>
                </a:r>
              </a:p>
              <a:p>
                <a:pPr marL="0" marR="0" lvl="1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COR  Corrosivo </a:t>
                </a:r>
              </a:p>
              <a:p>
                <a:pPr marL="0" marR="0" lvl="1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400" b="1" i="0" u="none" strike="sng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W </a:t>
                </a:r>
                <a:r>
                  <a:rPr kumimoji="0" lang="es-ES_tradn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 	No use agua</a:t>
                </a:r>
              </a:p>
              <a:p>
                <a:pPr marL="0" marR="0" lvl="1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          Riesgo de radiación</a:t>
                </a:r>
              </a:p>
            </p:txBody>
          </p:sp>
          <p:sp>
            <p:nvSpPr>
              <p:cNvPr id="24" name="Line 19"/>
              <p:cNvSpPr>
                <a:spLocks noChangeShapeType="1"/>
              </p:cNvSpPr>
              <p:nvPr/>
            </p:nvSpPr>
            <p:spPr bwMode="auto">
              <a:xfrm flipH="1" flipV="1">
                <a:off x="1957" y="3035"/>
                <a:ext cx="696" cy="35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</p:grpSp>
        <p:graphicFrame>
          <p:nvGraphicFramePr>
            <p:cNvPr id="22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923" y="4193"/>
            <a:ext cx="192" cy="1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" name="Foto de Photo Editor" r:id="rId4" imgW="304923" imgH="209524" progId="">
                    <p:embed/>
                  </p:oleObj>
                </mc:Choice>
                <mc:Fallback>
                  <p:oleObj name="Foto de Photo Editor" r:id="rId4" imgW="304923" imgH="209524" progId="">
                    <p:embed/>
                    <p:pic>
                      <p:nvPicPr>
                        <p:cNvPr id="2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3" y="4193"/>
                          <a:ext cx="192" cy="132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Group 21"/>
          <p:cNvGrpSpPr>
            <a:grpSpLocks/>
          </p:cNvGrpSpPr>
          <p:nvPr/>
        </p:nvGrpSpPr>
        <p:grpSpPr bwMode="auto">
          <a:xfrm>
            <a:off x="5711446" y="1361669"/>
            <a:ext cx="4483585" cy="1812926"/>
            <a:chOff x="3152" y="712"/>
            <a:chExt cx="2600" cy="1142"/>
          </a:xfrm>
        </p:grpSpPr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4237" y="712"/>
              <a:ext cx="1515" cy="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BO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INFLAMABILIDAD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s-ES_tradnl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      4 Inferior a 70º F (23º C)</a:t>
              </a:r>
            </a:p>
            <a:p>
              <a:pPr algn="ctr" eaLnBrk="0" hangingPunct="0"/>
              <a:r>
                <a:rPr lang="es-ES_tradnl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 Bajo 100º F (38º C)</a:t>
              </a:r>
            </a:p>
            <a:p>
              <a:pPr algn="ctr" eaLnBrk="0" hangingPunct="0"/>
              <a:r>
                <a:rPr lang="es-ES_tradnl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 Bajo 200º F (93º C)</a:t>
              </a:r>
            </a:p>
            <a:p>
              <a:pPr algn="ctr" eaLnBrk="0" hangingPunct="0"/>
              <a:r>
                <a:rPr lang="es-ES_tradnl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 1 Sobre 200º F (93º C)</a:t>
              </a:r>
            </a:p>
            <a:p>
              <a:pPr algn="ctr" eaLnBrk="0" hangingPunct="0"/>
              <a:r>
                <a:rPr lang="es-ES_tradnl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 No se Inflama</a:t>
              </a:r>
              <a:endPara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 flipV="1">
              <a:off x="3152" y="893"/>
              <a:ext cx="862" cy="961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P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8" name="Group 24"/>
          <p:cNvGrpSpPr>
            <a:grpSpLocks/>
          </p:cNvGrpSpPr>
          <p:nvPr/>
        </p:nvGrpSpPr>
        <p:grpSpPr bwMode="auto">
          <a:xfrm>
            <a:off x="6943736" y="4066797"/>
            <a:ext cx="3911600" cy="2193925"/>
            <a:chOff x="3255" y="2322"/>
            <a:chExt cx="2464" cy="1382"/>
          </a:xfrm>
        </p:grpSpPr>
        <p:sp>
          <p:nvSpPr>
            <p:cNvPr id="29" name="Text Box 25"/>
            <p:cNvSpPr txBox="1">
              <a:spLocks noChangeArrowheads="1"/>
            </p:cNvSpPr>
            <p:nvPr/>
          </p:nvSpPr>
          <p:spPr bwMode="auto">
            <a:xfrm>
              <a:off x="3853" y="2706"/>
              <a:ext cx="1866" cy="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BO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REACTIVIDAD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s-ES_tradnl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4 Puede Detonar</a:t>
              </a:r>
            </a:p>
            <a:p>
              <a:pPr eaLnBrk="0" hangingPunct="0"/>
              <a:r>
                <a:rPr lang="es-ES_tradnl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 </a:t>
              </a:r>
              <a:r>
                <a:rPr lang="es-ES_tradnl" sz="1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Choque y Calor Pueden Detonar</a:t>
              </a:r>
            </a:p>
            <a:p>
              <a:pPr eaLnBrk="0" hangingPunct="0"/>
              <a:r>
                <a:rPr lang="es-ES_tradnl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 Cambio Químico Violento</a:t>
              </a:r>
            </a:p>
            <a:p>
              <a:pPr eaLnBrk="0" hangingPunct="0"/>
              <a:r>
                <a:rPr lang="es-ES_tradnl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 Inestable si se Calienta</a:t>
              </a:r>
            </a:p>
            <a:p>
              <a:pPr eaLnBrk="0" hangingPunct="0"/>
              <a:r>
                <a:rPr lang="es-ES_tradnl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 Estable</a:t>
              </a:r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>
              <a:off x="3255" y="2322"/>
              <a:ext cx="961" cy="391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P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" name="TextBox 24"/>
          <p:cNvSpPr txBox="1">
            <a:spLocks noChangeArrowheads="1"/>
          </p:cNvSpPr>
          <p:nvPr/>
        </p:nvSpPr>
        <p:spPr bwMode="auto">
          <a:xfrm>
            <a:off x="5008978" y="3222449"/>
            <a:ext cx="838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s-PE" sz="6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2" name="TextBox 25"/>
          <p:cNvSpPr txBox="1">
            <a:spLocks noChangeArrowheads="1"/>
          </p:cNvSpPr>
          <p:nvPr/>
        </p:nvSpPr>
        <p:spPr bwMode="auto">
          <a:xfrm>
            <a:off x="6228178" y="2181049"/>
            <a:ext cx="838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s-PE" sz="6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33" name="TextBox 26"/>
          <p:cNvSpPr txBox="1">
            <a:spLocks noChangeArrowheads="1"/>
          </p:cNvSpPr>
          <p:nvPr/>
        </p:nvSpPr>
        <p:spPr bwMode="auto">
          <a:xfrm>
            <a:off x="7371178" y="3146249"/>
            <a:ext cx="838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s-PE" sz="6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707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43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>
                <a:solidFill>
                  <a:schemeClr val="accent3"/>
                </a:solidFill>
              </a:rPr>
              <a:t>Control de </a:t>
            </a:r>
            <a:r>
              <a:rPr lang="es-ES" sz="2200" b="0" i="1" dirty="0" smtClean="0">
                <a:solidFill>
                  <a:schemeClr val="accent3"/>
                </a:solidFill>
              </a:rPr>
              <a:t>materiales peligrosos – Cartilla HMIS III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34" name="Line 47"/>
          <p:cNvSpPr>
            <a:spLocks noChangeShapeType="1"/>
          </p:cNvSpPr>
          <p:nvPr/>
        </p:nvSpPr>
        <p:spPr bwMode="auto">
          <a:xfrm flipV="1">
            <a:off x="4990123" y="2211605"/>
            <a:ext cx="2289449" cy="2119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aphicFrame>
        <p:nvGraphicFramePr>
          <p:cNvPr id="35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617049"/>
              </p:ext>
            </p:extLst>
          </p:nvPr>
        </p:nvGraphicFramePr>
        <p:xfrm>
          <a:off x="7371346" y="1639650"/>
          <a:ext cx="3095625" cy="1066800"/>
        </p:xfrm>
        <a:graphic>
          <a:graphicData uri="http://schemas.openxmlformats.org/drawingml/2006/table">
            <a:tbl>
              <a:tblPr/>
              <a:tblGrid>
                <a:gridCol w="525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No se inflama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Sobre 200 °F (93°C)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Bajo 200°F (93°C)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Bajo 100 °F (38°C)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Inferior a 70°F (23°C)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6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816221"/>
              </p:ext>
            </p:extLst>
          </p:nvPr>
        </p:nvGraphicFramePr>
        <p:xfrm>
          <a:off x="1932194" y="1436376"/>
          <a:ext cx="4862512" cy="1066800"/>
        </p:xfrm>
        <a:graphic>
          <a:graphicData uri="http://schemas.openxmlformats.org/drawingml/2006/table">
            <a:tbl>
              <a:tblPr/>
              <a:tblGrid>
                <a:gridCol w="429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3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Sin efectos a la salud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Materiales que al contacto pueden causar irritación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Materiales que luego de una exposición intensa pueden causar incapacidad temporal 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Materiales que con una exposición breve pueden causar lesiones (heridas) graves.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Materiales que con una pequeña exposición pueden causar la muerte.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Imagen 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376282" y="4465400"/>
            <a:ext cx="2857500" cy="1804987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39" name="Group 122"/>
          <p:cNvGrpSpPr>
            <a:grpSpLocks/>
          </p:cNvGrpSpPr>
          <p:nvPr/>
        </p:nvGrpSpPr>
        <p:grpSpPr bwMode="auto">
          <a:xfrm>
            <a:off x="2213238" y="2611200"/>
            <a:ext cx="2730066" cy="3708400"/>
            <a:chOff x="2254" y="2326"/>
            <a:chExt cx="4016" cy="5828"/>
          </a:xfrm>
        </p:grpSpPr>
        <p:sp>
          <p:nvSpPr>
            <p:cNvPr id="40" name="Text Box 123"/>
            <p:cNvSpPr txBox="1">
              <a:spLocks noChangeArrowheads="1"/>
            </p:cNvSpPr>
            <p:nvPr/>
          </p:nvSpPr>
          <p:spPr bwMode="auto">
            <a:xfrm>
              <a:off x="2254" y="2326"/>
              <a:ext cx="4016" cy="5828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Text Box 124"/>
            <p:cNvSpPr txBox="1">
              <a:spLocks noChangeArrowheads="1"/>
            </p:cNvSpPr>
            <p:nvPr/>
          </p:nvSpPr>
          <p:spPr bwMode="auto">
            <a:xfrm>
              <a:off x="2385" y="3621"/>
              <a:ext cx="3750" cy="825"/>
            </a:xfrm>
            <a:prstGeom prst="rect">
              <a:avLst/>
            </a:prstGeom>
            <a:solidFill>
              <a:srgbClr val="548DD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SALUD</a:t>
              </a: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Text Box 125"/>
            <p:cNvSpPr txBox="1">
              <a:spLocks noChangeArrowheads="1"/>
            </p:cNvSpPr>
            <p:nvPr/>
          </p:nvSpPr>
          <p:spPr bwMode="auto">
            <a:xfrm>
              <a:off x="2385" y="4596"/>
              <a:ext cx="3750" cy="91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INFLAMABILIDAD</a:t>
              </a:r>
              <a:endPara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Text Box 126"/>
            <p:cNvSpPr txBox="1">
              <a:spLocks noChangeArrowheads="1"/>
            </p:cNvSpPr>
            <p:nvPr/>
          </p:nvSpPr>
          <p:spPr bwMode="auto">
            <a:xfrm>
              <a:off x="2385" y="5646"/>
              <a:ext cx="3750" cy="870"/>
            </a:xfrm>
            <a:prstGeom prst="rect">
              <a:avLst/>
            </a:prstGeom>
            <a:solidFill>
              <a:srgbClr val="E36C0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PELIGRO FISICO</a:t>
              </a:r>
              <a:endPara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 Box 127"/>
            <p:cNvSpPr txBox="1">
              <a:spLocks noChangeArrowheads="1"/>
            </p:cNvSpPr>
            <p:nvPr/>
          </p:nvSpPr>
          <p:spPr bwMode="auto">
            <a:xfrm>
              <a:off x="5370" y="5660"/>
              <a:ext cx="720" cy="82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1</a:t>
              </a: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Text Box 128"/>
            <p:cNvSpPr txBox="1">
              <a:spLocks noChangeArrowheads="1"/>
            </p:cNvSpPr>
            <p:nvPr/>
          </p:nvSpPr>
          <p:spPr bwMode="auto">
            <a:xfrm>
              <a:off x="2385" y="6621"/>
              <a:ext cx="3750" cy="135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   PROTECCION PERSONAL</a:t>
              </a: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F</a:t>
              </a: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Text Box 129"/>
            <p:cNvSpPr txBox="1">
              <a:spLocks noChangeArrowheads="1"/>
            </p:cNvSpPr>
            <p:nvPr/>
          </p:nvSpPr>
          <p:spPr bwMode="auto">
            <a:xfrm>
              <a:off x="2385" y="2490"/>
              <a:ext cx="3750" cy="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NOMBRE DEL PRODUCTO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  </a:t>
              </a:r>
              <a:r>
                <a:rPr kumimoji="0" lang="es-E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SODA CAUSTICA</a:t>
              </a:r>
              <a:endPara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Text Box 130"/>
            <p:cNvSpPr txBox="1">
              <a:spLocks noChangeArrowheads="1"/>
            </p:cNvSpPr>
            <p:nvPr/>
          </p:nvSpPr>
          <p:spPr bwMode="auto">
            <a:xfrm>
              <a:off x="5370" y="4640"/>
              <a:ext cx="720" cy="82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0</a:t>
              </a: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Text Box 131"/>
            <p:cNvSpPr txBox="1">
              <a:spLocks noChangeArrowheads="1"/>
            </p:cNvSpPr>
            <p:nvPr/>
          </p:nvSpPr>
          <p:spPr bwMode="auto">
            <a:xfrm>
              <a:off x="5370" y="3675"/>
              <a:ext cx="720" cy="72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3</a:t>
              </a: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Text Box 132"/>
            <p:cNvSpPr txBox="1">
              <a:spLocks noChangeArrowheads="1"/>
            </p:cNvSpPr>
            <p:nvPr/>
          </p:nvSpPr>
          <p:spPr bwMode="auto">
            <a:xfrm>
              <a:off x="4560" y="3675"/>
              <a:ext cx="720" cy="72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*</a:t>
              </a: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50" name="AutoShape 139"/>
          <p:cNvCxnSpPr>
            <a:cxnSpLocks noChangeShapeType="1"/>
          </p:cNvCxnSpPr>
          <p:nvPr/>
        </p:nvCxnSpPr>
        <p:spPr bwMode="auto">
          <a:xfrm flipH="1">
            <a:off x="5091524" y="5367893"/>
            <a:ext cx="2188048" cy="451743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51" name="Line 108"/>
          <p:cNvSpPr>
            <a:spLocks noChangeShapeType="1"/>
          </p:cNvSpPr>
          <p:nvPr/>
        </p:nvSpPr>
        <p:spPr bwMode="auto">
          <a:xfrm flipV="1">
            <a:off x="5071891" y="3764182"/>
            <a:ext cx="2256344" cy="1176096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stealth" w="med" len="med"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52" name="Straight Arrow Connector 28"/>
          <p:cNvCxnSpPr>
            <a:cxnSpLocks noChangeShapeType="1"/>
          </p:cNvCxnSpPr>
          <p:nvPr/>
        </p:nvCxnSpPr>
        <p:spPr bwMode="auto">
          <a:xfrm flipH="1">
            <a:off x="4882121" y="2611200"/>
            <a:ext cx="750144" cy="858379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med" len="med"/>
          </a:ln>
        </p:spPr>
      </p:cxnSp>
      <p:graphicFrame>
        <p:nvGraphicFramePr>
          <p:cNvPr id="53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961478"/>
              </p:ext>
            </p:extLst>
          </p:nvPr>
        </p:nvGraphicFramePr>
        <p:xfrm>
          <a:off x="7376282" y="3042375"/>
          <a:ext cx="3095625" cy="1310640"/>
        </p:xfrm>
        <a:graphic>
          <a:graphicData uri="http://schemas.openxmlformats.org/drawingml/2006/table">
            <a:tbl>
              <a:tblPr/>
              <a:tblGrid>
                <a:gridCol w="525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Materiales normalmente estables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Materiales que por si mismos no reaccionan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Materiales que por si mismos son  inestables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Materiales que por si mismos son capaces de detonar y reaccionar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Materiales que por si mismos son capaces de detonar fácilmente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607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44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838199" y="1594761"/>
            <a:ext cx="4324927" cy="3151483"/>
          </a:xfrm>
          <a:prstGeom prst="roundRect">
            <a:avLst/>
          </a:prstGeom>
          <a:noFill/>
          <a:ln w="9525">
            <a:solidFill>
              <a:srgbClr val="209C8D"/>
            </a:solidFill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lnSpc>
                <a:spcPct val="150000"/>
              </a:lnSpc>
              <a:spcBef>
                <a:spcPct val="20000"/>
              </a:spcBef>
            </a:pPr>
            <a:r>
              <a:rPr lang="es-MX" sz="2000" dirty="0">
                <a:solidFill>
                  <a:srgbClr val="000000"/>
                </a:solidFill>
                <a:cs typeface="Arial" pitchFamily="34" charset="0"/>
              </a:rPr>
              <a:t>Es la Hoja de Datos de Seguridad de Materiales Peligros y especifica</a:t>
            </a:r>
            <a:r>
              <a:rPr lang="es-ES" sz="2000" dirty="0">
                <a:solidFill>
                  <a:srgbClr val="000000"/>
                </a:solidFill>
                <a:cs typeface="Arial" pitchFamily="34" charset="0"/>
              </a:rPr>
              <a:t> la naturaleza de una sustancia, composición, sus propiedades físicas y químicas, tipo de EPP a emplear, etc.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8984" r="33402" b="8642"/>
          <a:stretch/>
        </p:blipFill>
        <p:spPr bwMode="auto">
          <a:xfrm>
            <a:off x="5562876" y="1570110"/>
            <a:ext cx="6303085" cy="460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>
                <a:solidFill>
                  <a:schemeClr val="accent3"/>
                </a:solidFill>
              </a:rPr>
              <a:t>Control de </a:t>
            </a:r>
            <a:r>
              <a:rPr lang="es-ES" sz="2200" b="0" i="1" dirty="0" smtClean="0">
                <a:solidFill>
                  <a:schemeClr val="accent3"/>
                </a:solidFill>
              </a:rPr>
              <a:t>materiales peligrosos – Cartilla HMIS III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96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45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Procedimientos Escritos que corresponden al área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994" y="3085430"/>
            <a:ext cx="2526224" cy="3228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uadroTexto 14"/>
          <p:cNvSpPr txBox="1"/>
          <p:nvPr/>
        </p:nvSpPr>
        <p:spPr>
          <a:xfrm>
            <a:off x="838199" y="1361669"/>
            <a:ext cx="1089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altLang="es-PE" sz="2000" dirty="0" smtClean="0">
                <a:cs typeface="Helvetica" panose="020B0604020202020204" pitchFamily="34" charset="0"/>
              </a:rPr>
              <a:t>¿Cuáles son las tareas específicas de cada trabajador?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altLang="es-PE" sz="2000" dirty="0" smtClean="0">
                <a:cs typeface="Helvetica" panose="020B0604020202020204" pitchFamily="34" charset="0"/>
              </a:rPr>
              <a:t>¿Cuáles son los Procedimientos Escritos de Trabajo Seguro (PETS) que se deben aplicar? (Explicar los PETS existentes, los cuales involucren al puesto y área de trabajo del personal involucrado?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altLang="es-PE" sz="2000" dirty="0" smtClean="0">
                <a:cs typeface="Helvetica" panose="020B0604020202020204" pitchFamily="34" charset="0"/>
              </a:rPr>
              <a:t>¿Dónde puedo encontrar los PETS?</a:t>
            </a:r>
          </a:p>
        </p:txBody>
      </p:sp>
    </p:spTree>
    <p:extLst>
      <p:ext uri="{BB962C8B-B14F-4D97-AF65-F5344CB8AC3E}">
        <p14:creationId xmlns:p14="http://schemas.microsoft.com/office/powerpoint/2010/main" val="86266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46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Seguimiento, verificación y evaluación del desempeño del trabajador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D9F9C2D7-E2C5-4429-8F02-42CAB18D6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737" y="1446073"/>
            <a:ext cx="561331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●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̵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›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Symbol" panose="05050102010706020507" pitchFamily="18" charset="2"/>
              <a:buNone/>
            </a:pPr>
            <a:r>
              <a:rPr lang="es-ES" altLang="es-PE" sz="2000" dirty="0">
                <a:latin typeface="+mn-lt"/>
                <a:cs typeface="Helvetica" panose="020B0604020202020204" pitchFamily="34" charset="0"/>
              </a:rPr>
              <a:t>El supervisor verificará y evaluará el desempeño del trabajador con el cumplimiento de cada unos de los ítem expuestas anteriormente, siendo capaz de entender, analizar y ejecutar las tareas encomendadas aplicadas a la seguridad y salud ocupacional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522" y="1637024"/>
            <a:ext cx="4571787" cy="286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47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Explicación de los Peligros, Riesgos y Controles existentes (IPERC)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38199" y="1361669"/>
            <a:ext cx="49622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dirty="0" smtClean="0">
                <a:cs typeface="Helvetica" panose="020B0604020202020204" pitchFamily="34" charset="0"/>
              </a:rPr>
              <a:t>El supervisor debe revisar y explicar todos los IPERC aplicables al puesto y área de trabajo explicando al trabajador nuevo o transferido lo siguiente: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altLang="es-PE" sz="2000" dirty="0" smtClean="0">
                <a:cs typeface="Helvetica" panose="020B0604020202020204" pitchFamily="34" charset="0"/>
              </a:rPr>
              <a:t>¿Cuáles son los peligros identificados del área?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altLang="es-PE" sz="2000" dirty="0" smtClean="0">
                <a:cs typeface="Helvetica" panose="020B0604020202020204" pitchFamily="34" charset="0"/>
              </a:rPr>
              <a:t>Cuál es el nivel del riesgo evaluado?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altLang="es-PE" sz="2000" dirty="0" smtClean="0">
                <a:cs typeface="Helvetica" panose="020B0604020202020204" pitchFamily="34" charset="0"/>
              </a:rPr>
              <a:t>´Cuáles son los controles que deben aplicarse?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09" y="1559131"/>
            <a:ext cx="5399807" cy="404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7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48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Explicación de los Peligros, Riesgos y Controles existentes (IPERC)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l="632" t="786" b="62355"/>
          <a:stretch/>
        </p:blipFill>
        <p:spPr>
          <a:xfrm>
            <a:off x="146050" y="1442526"/>
            <a:ext cx="11911445" cy="48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0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49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Explicación de los Peligros, Riesgos y Controles existentes (IPERC)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b="13053"/>
          <a:stretch/>
        </p:blipFill>
        <p:spPr>
          <a:xfrm>
            <a:off x="139800" y="1530677"/>
            <a:ext cx="11912400" cy="454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8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5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Base Legal</a:t>
            </a:r>
            <a:endParaRPr lang="es-E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925803" y="1912298"/>
            <a:ext cx="3592910" cy="783193"/>
          </a:xfrm>
          <a:prstGeom prst="roundRect">
            <a:avLst/>
          </a:prstGeom>
          <a:solidFill>
            <a:srgbClr val="009999"/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DS-024-2016-EM y su Modificatoria DS-023-2017-EM</a:t>
            </a:r>
          </a:p>
        </p:txBody>
      </p:sp>
      <p:sp>
        <p:nvSpPr>
          <p:cNvPr id="19" name="Flecha a la derecha con muesca 18"/>
          <p:cNvSpPr/>
          <p:nvPr/>
        </p:nvSpPr>
        <p:spPr>
          <a:xfrm rot="5400000">
            <a:off x="4074187" y="3393886"/>
            <a:ext cx="1296144" cy="360040"/>
          </a:xfrm>
          <a:prstGeom prst="notchedRightArrow">
            <a:avLst/>
          </a:prstGeom>
          <a:solidFill>
            <a:srgbClr val="6ECBBC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861907" y="4452322"/>
            <a:ext cx="1720703" cy="442674"/>
          </a:xfrm>
          <a:prstGeom prst="roundRect">
            <a:avLst/>
          </a:prstGeom>
          <a:solidFill>
            <a:srgbClr val="009999"/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Articulo 72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136" y="1069328"/>
            <a:ext cx="3800856" cy="532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1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50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Explicación de la matriz ambiental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38199" y="1361669"/>
            <a:ext cx="108940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altLang="es-PE" sz="2000" dirty="0" smtClean="0">
                <a:cs typeface="Helvetica" panose="020B0604020202020204" pitchFamily="34" charset="0"/>
              </a:rPr>
              <a:t>Debe revisarse todas las matrices ambientales aplicables al puesto y área de trabajo, explicando al trabajador lo siguiente: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altLang="es-PE" sz="2000" dirty="0" smtClean="0">
                <a:cs typeface="Helvetica" panose="020B0604020202020204" pitchFamily="34" charset="0"/>
              </a:rPr>
              <a:t>¿Cuáles son los aspectos ambientales de mi área de trabajo?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altLang="es-PE" sz="2000" dirty="0" smtClean="0">
                <a:cs typeface="Helvetica" panose="020B0604020202020204" pitchFamily="34" charset="0"/>
              </a:rPr>
              <a:t>¿Cuáles son los impactos ambientales de mi área de trabajo?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altLang="es-PE" sz="2000" dirty="0" smtClean="0">
                <a:cs typeface="Helvetica" panose="020B0604020202020204" pitchFamily="34" charset="0"/>
              </a:rPr>
              <a:t>¿Cuáles son los controles aplicados en la matriz ambiental?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altLang="es-PE" sz="2000" dirty="0" smtClean="0">
                <a:cs typeface="Helvetica" panose="020B0604020202020204" pitchFamily="34" charset="0"/>
              </a:rPr>
              <a:t>¿Cuáles son los aspectos ambientales significativos involucrados en mi área de trabajo? Eje. Revisar la Política.</a:t>
            </a: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860644"/>
              </p:ext>
            </p:extLst>
          </p:nvPr>
        </p:nvGraphicFramePr>
        <p:xfrm>
          <a:off x="3467708" y="4888072"/>
          <a:ext cx="5256583" cy="1023451"/>
        </p:xfrm>
        <a:graphic>
          <a:graphicData uri="http://schemas.openxmlformats.org/drawingml/2006/table">
            <a:tbl>
              <a:tblPr/>
              <a:tblGrid>
                <a:gridCol w="144016">
                  <a:extLst>
                    <a:ext uri="{9D8B030D-6E8A-4147-A177-3AD203B41FA5}">
                      <a16:colId xmlns:a16="http://schemas.microsoft.com/office/drawing/2014/main" val="1916214089"/>
                    </a:ext>
                  </a:extLst>
                </a:gridCol>
                <a:gridCol w="3435115">
                  <a:extLst>
                    <a:ext uri="{9D8B030D-6E8A-4147-A177-3AD203B41FA5}">
                      <a16:colId xmlns:a16="http://schemas.microsoft.com/office/drawing/2014/main" val="3628178956"/>
                    </a:ext>
                  </a:extLst>
                </a:gridCol>
                <a:gridCol w="1677452">
                  <a:extLst>
                    <a:ext uri="{9D8B030D-6E8A-4147-A177-3AD203B41FA5}">
                      <a16:colId xmlns:a16="http://schemas.microsoft.com/office/drawing/2014/main" val="3726629337"/>
                    </a:ext>
                  </a:extLst>
                </a:gridCol>
              </a:tblGrid>
              <a:tr h="42690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PROCEDIMIENTO</a:t>
                      </a:r>
                      <a:r>
                        <a:rPr lang="es-ES" sz="1200" b="1" i="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APLICADO A LA MATRIZ AMBIENTAL</a:t>
                      </a:r>
                      <a:endParaRPr lang="es-E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97" marR="9397" marT="9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31283"/>
                  </a:ext>
                </a:extLst>
              </a:tr>
              <a:tr h="2365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PROCEDIMIENTO</a:t>
                      </a:r>
                    </a:p>
                  </a:txBody>
                  <a:tcPr marL="9397" marR="9397" marT="9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397" marR="9397" marT="9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CÓDIGO</a:t>
                      </a:r>
                    </a:p>
                  </a:txBody>
                  <a:tcPr marL="9397" marR="9397" marT="9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75098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s-PE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97" marR="9397" marT="9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Identificación</a:t>
                      </a:r>
                      <a:r>
                        <a:rPr lang="es-PE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 valoración de aspectos ambientales</a:t>
                      </a:r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97" marR="9397" marT="9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SSYMA-P02.06</a:t>
                      </a:r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97" marR="9397" marT="9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223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935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51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Explicación de la matriz ambiental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38199" y="1361669"/>
            <a:ext cx="10894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s-MX" altLang="es-PE" sz="2000" dirty="0" smtClean="0">
                <a:cs typeface="Helvetica" panose="020B0604020202020204" pitchFamily="34" charset="0"/>
              </a:rPr>
              <a:t>El supervisor operativo realizará la explicación de la matriz ambiental, los cuales identificará los aspectos, impactos ambientales y controles dentro de las actividades a realizar.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t="468" r="247"/>
          <a:stretch/>
        </p:blipFill>
        <p:spPr>
          <a:xfrm>
            <a:off x="838200" y="2235199"/>
            <a:ext cx="10965873" cy="3932023"/>
          </a:xfrm>
          <a:prstGeom prst="rect">
            <a:avLst/>
          </a:prstGeom>
          <a:ln>
            <a:solidFill>
              <a:srgbClr val="009999"/>
            </a:solidFill>
          </a:ln>
        </p:spPr>
      </p:pic>
    </p:spTree>
    <p:extLst>
      <p:ext uri="{BB962C8B-B14F-4D97-AF65-F5344CB8AC3E}">
        <p14:creationId xmlns:p14="http://schemas.microsoft.com/office/powerpoint/2010/main" val="425423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52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Capacitación en la inducción específica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D9F9C2D7-E2C5-4429-8F02-42CAB18D6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737" y="1446073"/>
            <a:ext cx="108869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●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̵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›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Symbol" panose="05050102010706020507" pitchFamily="18" charset="2"/>
              <a:buNone/>
            </a:pPr>
            <a:r>
              <a:rPr lang="es-ES" altLang="es-PE" sz="2000" dirty="0" smtClean="0">
                <a:latin typeface="+mn-lt"/>
                <a:cs typeface="Helvetica" panose="020B0604020202020204" pitchFamily="34" charset="0"/>
              </a:rPr>
              <a:t>Todo personal nuevo, tendrá que llevar los siguientes cursos de forma obligatoria como parte del proceso de la Inducción Específica.</a:t>
            </a:r>
            <a:endParaRPr lang="es-ES" altLang="es-PE" sz="2000" dirty="0">
              <a:latin typeface="+mn-lt"/>
              <a:cs typeface="Helvetica" panose="020B0604020202020204" pitchFamily="34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4181761" y="2661230"/>
            <a:ext cx="4320000" cy="442187"/>
          </a:xfrm>
          <a:prstGeom prst="round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 smtClean="0">
                <a:solidFill>
                  <a:schemeClr val="bg1"/>
                </a:solidFill>
              </a:rPr>
              <a:t>Procedimiento de Cero Alcohol y Drogas</a:t>
            </a:r>
            <a:endParaRPr lang="es-PE" sz="1600" dirty="0">
              <a:solidFill>
                <a:schemeClr val="bg1"/>
              </a:solidFill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4181761" y="3243330"/>
            <a:ext cx="4320000" cy="442187"/>
          </a:xfrm>
          <a:prstGeom prst="round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 smtClean="0">
                <a:solidFill>
                  <a:schemeClr val="bg1"/>
                </a:solidFill>
              </a:rPr>
              <a:t>Gestión de Controles Críticos</a:t>
            </a:r>
            <a:endParaRPr lang="es-PE" sz="1600" dirty="0">
              <a:solidFill>
                <a:schemeClr val="bg1"/>
              </a:solidFill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4181761" y="3825430"/>
            <a:ext cx="4320000" cy="442187"/>
          </a:xfrm>
          <a:prstGeom prst="round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 smtClean="0">
                <a:solidFill>
                  <a:schemeClr val="bg1"/>
                </a:solidFill>
              </a:rPr>
              <a:t>Herramienta “Pare y Piénselo Mejor”</a:t>
            </a:r>
            <a:endParaRPr lang="es-PE" sz="1600" dirty="0">
              <a:solidFill>
                <a:schemeClr val="bg1"/>
              </a:solidFill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4181761" y="4388956"/>
            <a:ext cx="4320000" cy="442187"/>
          </a:xfrm>
          <a:prstGeom prst="round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 smtClean="0">
                <a:solidFill>
                  <a:schemeClr val="bg1"/>
                </a:solidFill>
              </a:rPr>
              <a:t>Gestión de Fatiga y Somnolencia</a:t>
            </a:r>
            <a:endParaRPr lang="es-PE" sz="1600" dirty="0">
              <a:solidFill>
                <a:schemeClr val="bg1"/>
              </a:solidFill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4181761" y="4971056"/>
            <a:ext cx="4320000" cy="442187"/>
          </a:xfrm>
          <a:prstGeom prst="round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 smtClean="0">
                <a:solidFill>
                  <a:schemeClr val="bg1"/>
                </a:solidFill>
              </a:rPr>
              <a:t>Gestión del Comportamiento</a:t>
            </a:r>
            <a:endParaRPr lang="es-PE" sz="1600" dirty="0">
              <a:solidFill>
                <a:schemeClr val="bg1"/>
              </a:solidFill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4181761" y="5553156"/>
            <a:ext cx="4320000" cy="442187"/>
          </a:xfrm>
          <a:prstGeom prst="round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 smtClean="0">
                <a:solidFill>
                  <a:schemeClr val="bg1"/>
                </a:solidFill>
              </a:rPr>
              <a:t>Liderazgo con Coraje</a:t>
            </a:r>
            <a:endParaRPr lang="es-P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5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53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Programa de capacitación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D9F9C2D7-E2C5-4429-8F02-42CAB18D6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1410113"/>
            <a:ext cx="108869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●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̵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›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None/>
            </a:pPr>
            <a:r>
              <a:rPr lang="es-ES" altLang="es-PE" sz="2000" dirty="0">
                <a:latin typeface="+mn-lt"/>
                <a:cs typeface="Helvetica" panose="020B0604020202020204" pitchFamily="34" charset="0"/>
              </a:rPr>
              <a:t>Todo Colaborador debe revisar la matriz de capacitación básica en SSO (Anexo 6) para identificar los cursos que le corresponden según su matriz IPERC y el puesto que ocupa. Considerar que todo colaborador debe participar de 4 cursos  anuales en materia de SSO y 4 cursos en materia ambiental.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561" y="2527213"/>
            <a:ext cx="5254039" cy="382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4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54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Programa de capacitación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D9F9C2D7-E2C5-4429-8F02-42CAB18D6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8" y="1480813"/>
            <a:ext cx="3185161" cy="411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●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̵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›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Symbol" panose="05050102010706020507" pitchFamily="18" charset="2"/>
              <a:buNone/>
            </a:pPr>
            <a:r>
              <a:rPr lang="es-ES" altLang="es-PE" b="1" i="1" dirty="0" smtClean="0">
                <a:solidFill>
                  <a:srgbClr val="002F66"/>
                </a:solidFill>
                <a:latin typeface="+mn-lt"/>
              </a:rPr>
              <a:t>Matriz Anexo 6: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Symbol" panose="05050102010706020507" pitchFamily="18" charset="2"/>
              <a:buNone/>
            </a:pPr>
            <a:r>
              <a:rPr lang="es-ES" altLang="es-PE" i="1" dirty="0" smtClean="0">
                <a:solidFill>
                  <a:srgbClr val="002F66"/>
                </a:solidFill>
                <a:latin typeface="+mn-lt"/>
              </a:rPr>
              <a:t>1- Identificar el área.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Symbol" panose="05050102010706020507" pitchFamily="18" charset="2"/>
              <a:buNone/>
            </a:pPr>
            <a:r>
              <a:rPr lang="es-ES" altLang="es-PE" i="1" dirty="0" smtClean="0">
                <a:solidFill>
                  <a:srgbClr val="002F66"/>
                </a:solidFill>
                <a:latin typeface="+mn-lt"/>
              </a:rPr>
              <a:t>2- Identificar el puesto.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Symbol" panose="05050102010706020507" pitchFamily="18" charset="2"/>
              <a:buNone/>
            </a:pPr>
            <a:r>
              <a:rPr lang="es-ES" altLang="es-PE" i="1" dirty="0" smtClean="0">
                <a:solidFill>
                  <a:srgbClr val="002F66"/>
                </a:solidFill>
                <a:latin typeface="+mn-lt"/>
              </a:rPr>
              <a:t>3- Identificar los cursos que correspondan.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Symbol" panose="05050102010706020507" pitchFamily="18" charset="2"/>
              <a:buNone/>
            </a:pPr>
            <a:endParaRPr lang="es-ES" altLang="es-PE" i="1" dirty="0" smtClean="0">
              <a:solidFill>
                <a:srgbClr val="002F66"/>
              </a:solidFill>
              <a:latin typeface="+mn-lt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Symbol" panose="05050102010706020507" pitchFamily="18" charset="2"/>
              <a:buNone/>
            </a:pPr>
            <a:r>
              <a:rPr lang="es-ES" altLang="es-PE" b="1" i="1" dirty="0" smtClean="0">
                <a:solidFill>
                  <a:srgbClr val="002F66"/>
                </a:solidFill>
                <a:latin typeface="+mn-lt"/>
              </a:rPr>
              <a:t>Programa de Capacitación: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Symbol" panose="05050102010706020507" pitchFamily="18" charset="2"/>
              <a:buNone/>
            </a:pPr>
            <a:r>
              <a:rPr lang="es-ES" altLang="es-PE" i="1" dirty="0" smtClean="0">
                <a:solidFill>
                  <a:srgbClr val="002F66"/>
                </a:solidFill>
                <a:latin typeface="+mn-lt"/>
              </a:rPr>
              <a:t>1- Verificar el curso que debe completar.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Symbol" panose="05050102010706020507" pitchFamily="18" charset="2"/>
              <a:buNone/>
            </a:pPr>
            <a:r>
              <a:rPr lang="es-ES" altLang="es-PE" i="1" dirty="0" smtClean="0">
                <a:solidFill>
                  <a:srgbClr val="002F66"/>
                </a:solidFill>
                <a:latin typeface="+mn-lt"/>
              </a:rPr>
              <a:t>2- Validar fecha, horario y sala.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Symbol" panose="05050102010706020507" pitchFamily="18" charset="2"/>
              <a:buNone/>
            </a:pPr>
            <a:r>
              <a:rPr lang="es-ES" altLang="es-PE" i="1" dirty="0" smtClean="0">
                <a:solidFill>
                  <a:srgbClr val="002F66"/>
                </a:solidFill>
                <a:latin typeface="+mn-lt"/>
              </a:rPr>
              <a:t>3- Inscribirse y participar.</a:t>
            </a:r>
            <a:endParaRPr lang="es-ES" altLang="es-PE" i="1" dirty="0">
              <a:solidFill>
                <a:srgbClr val="002F66"/>
              </a:solidFill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4899" y="1480813"/>
            <a:ext cx="7440890" cy="361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5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55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Explicación de los ítem (anexo 05)</a:t>
            </a:r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90801-936E-5B41-9D52-413CDB383B9D}"/>
              </a:ext>
            </a:extLst>
          </p:cNvPr>
          <p:cNvSpPr txBox="1">
            <a:spLocks/>
          </p:cNvSpPr>
          <p:nvPr/>
        </p:nvSpPr>
        <p:spPr>
          <a:xfrm>
            <a:off x="838200" y="822466"/>
            <a:ext cx="10515600" cy="58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2200" b="0" i="1" dirty="0" smtClean="0">
                <a:solidFill>
                  <a:schemeClr val="accent3"/>
                </a:solidFill>
              </a:rPr>
              <a:t>Programa de capacitación</a:t>
            </a:r>
            <a:endParaRPr lang="es-ES" sz="2200" b="0" i="1" dirty="0">
              <a:solidFill>
                <a:schemeClr val="accent3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9035" y="1398612"/>
            <a:ext cx="10540315" cy="478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1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56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Recomendaciones Finales</a:t>
            </a:r>
            <a:endParaRPr lang="es-E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56CF64F-A702-4C58-8EE8-0622BE997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927" y="1234413"/>
            <a:ext cx="8981097" cy="715089"/>
          </a:xfrm>
          <a:prstGeom prst="roundRect">
            <a:avLst/>
          </a:prstGeom>
          <a:solidFill>
            <a:srgbClr val="0099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●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̵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›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100"/>
              </a:spcBef>
              <a:spcAft>
                <a:spcPts val="20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Tx/>
              <a:buNone/>
            </a:pPr>
            <a:r>
              <a:rPr lang="es-ES" altLang="es-PE" sz="2000" b="1" dirty="0">
                <a:solidFill>
                  <a:schemeClr val="bg1"/>
                </a:solidFill>
                <a:latin typeface="+mn-lt"/>
                <a:cs typeface="Helvetica" panose="020B0604020202020204" pitchFamily="34" charset="0"/>
              </a:rPr>
              <a:t>Recuerda que TÚ eres responsable de tu propia SEGURIDAD</a:t>
            </a:r>
            <a:r>
              <a:rPr lang="es-ES" altLang="es-PE" sz="2000" b="1" dirty="0" smtClean="0">
                <a:solidFill>
                  <a:schemeClr val="bg1"/>
                </a:solidFill>
                <a:latin typeface="+mn-lt"/>
                <a:cs typeface="Helvetica" panose="020B0604020202020204" pitchFamily="34" charset="0"/>
              </a:rPr>
              <a:t>.</a:t>
            </a:r>
            <a:endParaRPr lang="en-US" altLang="es-PE" sz="2000" b="1" dirty="0">
              <a:solidFill>
                <a:schemeClr val="bg1"/>
              </a:solidFill>
              <a:latin typeface="+mn-lt"/>
              <a:cs typeface="Helvetica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s-PE" sz="2000" b="1" dirty="0">
                <a:solidFill>
                  <a:schemeClr val="bg1"/>
                </a:solidFill>
                <a:latin typeface="+mn-lt"/>
                <a:cs typeface="Helvetica" panose="020B0604020202020204" pitchFamily="34" charset="0"/>
              </a:rPr>
              <a:t>TÚ tienes el DERECHO A DECIR NO, cuando consideres que una t</a:t>
            </a:r>
            <a:r>
              <a:rPr lang="es-PE" altLang="es-PE" sz="2000" b="1" dirty="0">
                <a:solidFill>
                  <a:schemeClr val="bg1"/>
                </a:solidFill>
                <a:latin typeface="+mn-lt"/>
                <a:cs typeface="Helvetica" panose="020B0604020202020204" pitchFamily="34" charset="0"/>
              </a:rPr>
              <a:t>á</a:t>
            </a:r>
            <a:r>
              <a:rPr lang="en-US" altLang="es-PE" sz="2000" b="1" dirty="0">
                <a:solidFill>
                  <a:schemeClr val="bg1"/>
                </a:solidFill>
                <a:latin typeface="+mn-lt"/>
                <a:cs typeface="Helvetica" panose="020B0604020202020204" pitchFamily="34" charset="0"/>
              </a:rPr>
              <a:t>rea es insegura.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r="6857" b="13143"/>
          <a:stretch/>
        </p:blipFill>
        <p:spPr>
          <a:xfrm>
            <a:off x="2635218" y="2234172"/>
            <a:ext cx="7380514" cy="367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3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42DC-82F5-614B-AB33-6E0B62F8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A1169-B5CD-AC46-AF3B-D42C0431F0EB}" type="slidenum">
              <a:rPr lang="en-US" smtClean="0"/>
              <a:t>57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9CEFB1E-7EE6-674E-B6C3-B1CD5CAF678E}"/>
              </a:ext>
            </a:extLst>
          </p:cNvPr>
          <p:cNvSpPr txBox="1">
            <a:spLocks/>
          </p:cNvSpPr>
          <p:nvPr/>
        </p:nvSpPr>
        <p:spPr>
          <a:xfrm>
            <a:off x="985708" y="2497855"/>
            <a:ext cx="7324573" cy="21391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sz="7200" dirty="0">
                <a:solidFill>
                  <a:schemeClr val="bg1"/>
                </a:solidFill>
              </a:rPr>
              <a:t>GRACIAS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26CE640-DE85-9E4F-941A-B766BDC0AECF}"/>
              </a:ext>
            </a:extLst>
          </p:cNvPr>
          <p:cNvSpPr txBox="1">
            <a:spLocks/>
          </p:cNvSpPr>
          <p:nvPr/>
        </p:nvSpPr>
        <p:spPr>
          <a:xfrm>
            <a:off x="1102250" y="4660543"/>
            <a:ext cx="9144000" cy="3350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dirty="0"/>
              <a:t>¿Preguntas?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3E15F-18DC-6846-A176-7357AA690D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9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6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Política SSYMA</a:t>
            </a:r>
            <a:endParaRPr lang="es-E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pic>
        <p:nvPicPr>
          <p:cNvPr id="19" name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94" y="952795"/>
            <a:ext cx="3718546" cy="5302919"/>
          </a:xfrm>
          <a:prstGeom prst="rect">
            <a:avLst/>
          </a:prstGeom>
        </p:spPr>
      </p:pic>
      <p:sp>
        <p:nvSpPr>
          <p:cNvPr id="20" name="13"/>
          <p:cNvSpPr>
            <a:spLocks noChangeArrowheads="1"/>
          </p:cNvSpPr>
          <p:nvPr/>
        </p:nvSpPr>
        <p:spPr bwMode="auto">
          <a:xfrm>
            <a:off x="7282501" y="4370117"/>
            <a:ext cx="3442029" cy="2057069"/>
          </a:xfrm>
          <a:prstGeom prst="wedgeRoundRectCallout">
            <a:avLst>
              <a:gd name="adj1" fmla="val -108264"/>
              <a:gd name="adj2" fmla="val -5946"/>
              <a:gd name="adj3" fmla="val 16667"/>
            </a:avLst>
          </a:prstGeom>
          <a:solidFill>
            <a:srgbClr val="0099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Cumplir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con los requisitos establecidos en el </a:t>
            </a:r>
            <a:r>
              <a:rPr kumimoji="0" lang="es-ES" sz="1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Reglamento de Seguridad y Salud Ocupacional en Minería, Reglamento de Protección y Gestión Ambiental, normas legales nacionales, normas internas y otros requisitos 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vigentes y aplicables a la Gestión de Seguridad, Salud Ocupacional y Medio Ambiente.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5" name="12"/>
          <p:cNvSpPr>
            <a:spLocks noChangeArrowheads="1"/>
          </p:cNvSpPr>
          <p:nvPr/>
        </p:nvSpPr>
        <p:spPr bwMode="auto">
          <a:xfrm>
            <a:off x="7371469" y="3397927"/>
            <a:ext cx="3398590" cy="1374315"/>
          </a:xfrm>
          <a:prstGeom prst="wedgeRoundRectCallout">
            <a:avLst>
              <a:gd name="adj1" fmla="val -109186"/>
              <a:gd name="adj2" fmla="val 67927"/>
              <a:gd name="adj3" fmla="val 16667"/>
            </a:avLst>
          </a:prstGeom>
          <a:solidFill>
            <a:srgbClr val="0099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Integrar los principios de desarrollo sostenible en el ciclo de vida de la mina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, así como a nuestras actividades diarias.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6" name="11"/>
          <p:cNvSpPr>
            <a:spLocks noChangeArrowheads="1"/>
          </p:cNvSpPr>
          <p:nvPr/>
        </p:nvSpPr>
        <p:spPr bwMode="auto">
          <a:xfrm>
            <a:off x="7386129" y="3323857"/>
            <a:ext cx="3384550" cy="1575891"/>
          </a:xfrm>
          <a:prstGeom prst="wedgeRoundRectCallout">
            <a:avLst>
              <a:gd name="adj1" fmla="val -110400"/>
              <a:gd name="adj2" fmla="val 42418"/>
              <a:gd name="adj3" fmla="val 16667"/>
            </a:avLst>
          </a:prstGeom>
          <a:solidFill>
            <a:srgbClr val="0099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Optimizar el uso de recursos renovables y no renovables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; y </a:t>
            </a:r>
            <a:r>
              <a:rPr kumimoji="0" lang="es-ES" sz="16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promover la reducción, reuso y reciclaje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de residuos cuando sea posible.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7" name="10"/>
          <p:cNvSpPr>
            <a:spLocks noChangeArrowheads="1"/>
          </p:cNvSpPr>
          <p:nvPr/>
        </p:nvSpPr>
        <p:spPr bwMode="auto">
          <a:xfrm>
            <a:off x="7366533" y="3011512"/>
            <a:ext cx="3384550" cy="2447925"/>
          </a:xfrm>
          <a:prstGeom prst="wedgeRoundRectCallout">
            <a:avLst>
              <a:gd name="adj1" fmla="val -109737"/>
              <a:gd name="adj2" fmla="val 11054"/>
              <a:gd name="adj3" fmla="val 16667"/>
            </a:avLst>
          </a:prstGeom>
          <a:solidFill>
            <a:srgbClr val="0099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Prevenir la alteración del medio ambiente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mediante la implementación de procesos, prácticas técnicas, materiales, productos, servicios o energías que eviten, reduzcan o controlen la generación, emisión o descarga de cualquier tipo de agente o residuo, con el fin de </a:t>
            </a:r>
            <a:r>
              <a:rPr kumimoji="0" lang="es-ES" sz="1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reducir y controlar los impactos ambientales adversos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8" name="9"/>
          <p:cNvSpPr>
            <a:spLocks noChangeArrowheads="1"/>
          </p:cNvSpPr>
          <p:nvPr/>
        </p:nvSpPr>
        <p:spPr bwMode="auto">
          <a:xfrm>
            <a:off x="7356532" y="2704135"/>
            <a:ext cx="3457575" cy="2500021"/>
          </a:xfrm>
          <a:prstGeom prst="wedgeRoundRectCallout">
            <a:avLst>
              <a:gd name="adj1" fmla="val -108333"/>
              <a:gd name="adj2" fmla="val 7260"/>
              <a:gd name="adj3" fmla="val 16667"/>
            </a:avLst>
          </a:prstGeom>
          <a:solidFill>
            <a:srgbClr val="0099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Proporcionar condiciones de trabajo seguras y saludables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que sean apropiadas al propósito, tamaño y contexto de nuestras operaciones </a:t>
            </a:r>
            <a:r>
              <a:rPr kumimoji="0" lang="es-ES" sz="1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para prevenir lesiones y deterioro de la salud relacionados con el trabajo del personal de Gold Fields La Cima S.A, contratistas y visitantes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que tengan acceso a nuestras operaciones, procesos comerciales y actividades administrativas.</a:t>
            </a:r>
            <a:endParaRPr kumimoji="0" lang="en-US" sz="1400" b="1" i="0" u="sng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9" name="8"/>
          <p:cNvSpPr>
            <a:spLocks noChangeArrowheads="1"/>
          </p:cNvSpPr>
          <p:nvPr/>
        </p:nvSpPr>
        <p:spPr bwMode="auto">
          <a:xfrm>
            <a:off x="7356907" y="2094423"/>
            <a:ext cx="3384550" cy="3109733"/>
          </a:xfrm>
          <a:prstGeom prst="wedgeRoundRectCallout">
            <a:avLst>
              <a:gd name="adj1" fmla="val -108514"/>
              <a:gd name="adj2" fmla="val 3929"/>
              <a:gd name="adj3" fmla="val 16667"/>
            </a:avLst>
          </a:prstGeom>
          <a:solidFill>
            <a:srgbClr val="0099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Capacitar y/o Sensibilizar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en Seguridad, Salud Ocupacional y Medio Ambiente a </a:t>
            </a:r>
            <a:r>
              <a:rPr kumimoji="0" lang="es-ES" sz="16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todo el personal de Gold Fields La Cima S.A, y contratistas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para el cumplimiento de sus obligaciones y responsabilidades, así como la implicancia de sus acciones en e desempeño del Sistema de Gestión de Seguridad, Salud Ocupacional y Medio Ambiente.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0" name="7"/>
          <p:cNvSpPr>
            <a:spLocks noChangeArrowheads="1"/>
          </p:cNvSpPr>
          <p:nvPr/>
        </p:nvSpPr>
        <p:spPr bwMode="auto">
          <a:xfrm>
            <a:off x="7385509" y="2638906"/>
            <a:ext cx="3384550" cy="1227155"/>
          </a:xfrm>
          <a:prstGeom prst="wedgeRoundRectCallout">
            <a:avLst>
              <a:gd name="adj1" fmla="val -110113"/>
              <a:gd name="adj2" fmla="val 20302"/>
              <a:gd name="adj3" fmla="val 16667"/>
            </a:avLst>
          </a:prstGeom>
          <a:solidFill>
            <a:srgbClr val="0099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La participación y consulta de todo su personal, así como de los representantes de los trabajadores y contratistas en todos los niveles y funciones aplicables.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8" name="6"/>
          <p:cNvSpPr>
            <a:spLocks noChangeArrowheads="1"/>
          </p:cNvSpPr>
          <p:nvPr/>
        </p:nvSpPr>
        <p:spPr bwMode="auto">
          <a:xfrm>
            <a:off x="7359191" y="2440908"/>
            <a:ext cx="3384550" cy="1137122"/>
          </a:xfrm>
          <a:prstGeom prst="wedgeRoundRectCallout">
            <a:avLst>
              <a:gd name="adj1" fmla="val -108239"/>
              <a:gd name="adj2" fmla="val 29120"/>
              <a:gd name="adj3" fmla="val 16667"/>
            </a:avLst>
          </a:prstGeom>
          <a:solidFill>
            <a:srgbClr val="0099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Tomar en cuenta las dimensiones de seguridad, salud ocupacional y medio ambiente dentro de las estrategias e iniciativas de negocios.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9" name="5"/>
          <p:cNvSpPr>
            <a:spLocks noChangeArrowheads="1"/>
          </p:cNvSpPr>
          <p:nvPr/>
        </p:nvSpPr>
        <p:spPr bwMode="auto">
          <a:xfrm>
            <a:off x="7361475" y="2350754"/>
            <a:ext cx="3384550" cy="1584325"/>
          </a:xfrm>
          <a:prstGeom prst="wedgeRoundRectCallout">
            <a:avLst>
              <a:gd name="adj1" fmla="val -110497"/>
              <a:gd name="adj2" fmla="val 2188"/>
              <a:gd name="adj3" fmla="val 16667"/>
            </a:avLst>
          </a:prstGeom>
          <a:solidFill>
            <a:srgbClr val="0099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Eliminar o minimizar los peligros e impactos ambientales adversos</a:t>
            </a: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, reducir los riesgos e identificar las oportunidades </a:t>
            </a:r>
            <a:r>
              <a:rPr kumimoji="0" lang="es-PE" sz="1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para la gestión de Seguridad, Salud Ocupacional y Medio Ambiente</a:t>
            </a: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0" name="3"/>
          <p:cNvSpPr>
            <a:spLocks noChangeArrowheads="1"/>
          </p:cNvSpPr>
          <p:nvPr/>
        </p:nvSpPr>
        <p:spPr bwMode="auto">
          <a:xfrm>
            <a:off x="7385509" y="2423299"/>
            <a:ext cx="3384550" cy="594454"/>
          </a:xfrm>
          <a:prstGeom prst="wedgeRoundRectCallout">
            <a:avLst>
              <a:gd name="adj1" fmla="val -111794"/>
              <a:gd name="adj2" fmla="val 10918"/>
              <a:gd name="adj3" fmla="val 16667"/>
            </a:avLst>
          </a:prstGeom>
          <a:solidFill>
            <a:srgbClr val="0099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Para alcanzar estos objetivos, Gold Fields La Cima S.A. se compromete a:</a:t>
            </a:r>
          </a:p>
        </p:txBody>
      </p:sp>
      <p:sp>
        <p:nvSpPr>
          <p:cNvPr id="41" name="4"/>
          <p:cNvSpPr>
            <a:spLocks noChangeArrowheads="1"/>
          </p:cNvSpPr>
          <p:nvPr/>
        </p:nvSpPr>
        <p:spPr bwMode="auto">
          <a:xfrm>
            <a:off x="7372809" y="2094423"/>
            <a:ext cx="3384550" cy="1915654"/>
          </a:xfrm>
          <a:prstGeom prst="wedgeRoundRectCallout">
            <a:avLst>
              <a:gd name="adj1" fmla="val -110869"/>
              <a:gd name="adj2" fmla="val -3770"/>
              <a:gd name="adj3" fmla="val 16667"/>
            </a:avLst>
          </a:prstGeom>
          <a:solidFill>
            <a:srgbClr val="0099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Integrar, mantener y mejorar continuamente el desempeño del sistema integrado de gestión de Seguridad, Salud Ocupacional y Medio Ambiente</a:t>
            </a: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en los procesos operativos, comerciales y administrativos desarrollados dentro de nuestra actividad minera que garantice: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2" name="2"/>
          <p:cNvSpPr>
            <a:spLocks noChangeArrowheads="1"/>
          </p:cNvSpPr>
          <p:nvPr/>
        </p:nvSpPr>
        <p:spPr bwMode="auto">
          <a:xfrm>
            <a:off x="6751229" y="1417789"/>
            <a:ext cx="4032448" cy="3385071"/>
          </a:xfrm>
          <a:prstGeom prst="wedgeRoundRectCallout">
            <a:avLst>
              <a:gd name="adj1" fmla="val -88054"/>
              <a:gd name="adj2" fmla="val -18875"/>
              <a:gd name="adj3" fmla="val 16667"/>
            </a:avLst>
          </a:prstGeom>
          <a:solidFill>
            <a:srgbClr val="0099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Gold Fields La Cima S.A., como empresa dedicada a la actividad minera, con operaciones de exploración, explotación, procesamiento de recursos minerales</a:t>
            </a:r>
            <a:r>
              <a:rPr kumimoji="0" lang="es-PE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, </a:t>
            </a: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almacenamiento y embarque de concentrado de cobre con contenido de oro, tiene como </a:t>
            </a:r>
            <a:r>
              <a:rPr kumimoji="0" lang="es-PE" sz="1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objetivo alcanzar y mantener un elevado nivel de Seguridad y Salud Ocupacional</a:t>
            </a: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para todo su personal, contratistas y visitantes, así como ejecutar sus actividades realizando </a:t>
            </a:r>
            <a:r>
              <a:rPr kumimoji="0" lang="es-PE" sz="1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una gestión responsable con los recursos naturales y la protección del Medio Ambiente</a:t>
            </a:r>
            <a:r>
              <a:rPr kumimoji="0" lang="es-P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para las presentes y futuras generaciones.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81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7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¿Qué es la Inducción Específica?</a:t>
            </a:r>
            <a:endParaRPr lang="es-E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18" name="Rectángulo redondeado 17"/>
          <p:cNvSpPr/>
          <p:nvPr/>
        </p:nvSpPr>
        <p:spPr>
          <a:xfrm>
            <a:off x="7936658" y="3039013"/>
            <a:ext cx="3049065" cy="783193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0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En actividades de menor riesgo.</a:t>
            </a:r>
            <a:endParaRPr kumimoji="0" lang="es-ES" sz="2000" b="0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7936658" y="1850903"/>
            <a:ext cx="3049065" cy="783193"/>
          </a:xfrm>
          <a:prstGeom prst="round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marL="137160" marR="0" lvl="0" indent="0" algn="just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0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En actividades mineras y conexas de alto riesgo</a:t>
            </a:r>
            <a:endParaRPr kumimoji="0" lang="es-ES" sz="2000" b="0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3221973" y="1723111"/>
            <a:ext cx="2816949" cy="1015663"/>
          </a:xfrm>
          <a:prstGeom prst="rect">
            <a:avLst/>
          </a:prstGeom>
          <a:solidFill>
            <a:srgbClr val="009999"/>
          </a:solidFill>
          <a:ln w="9525" cap="flat" cmpd="sng" algn="ctr">
            <a:solidFill>
              <a:srgbClr val="009999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No menor de ocho (8) horas diarias durante cuatro (4) días</a:t>
            </a:r>
            <a:endParaRPr kumimoji="0" lang="es-ES" sz="2000" b="0" i="1" u="none" strike="noStrike" kern="0" cap="none" spc="0" normalizeH="0" baseline="0" noProof="0" dirty="0" smtClean="0">
              <a:ln/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3221973" y="3039013"/>
            <a:ext cx="2816949" cy="707886"/>
          </a:xfrm>
          <a:prstGeom prst="rect">
            <a:avLst/>
          </a:prstGeom>
          <a:solidFill>
            <a:srgbClr val="009999"/>
          </a:solidFill>
          <a:ln w="9525" cap="flat" cmpd="sng" algn="ctr">
            <a:solidFill>
              <a:srgbClr val="009999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No menor de (8) horas diarias durante (2) días</a:t>
            </a:r>
            <a:endParaRPr kumimoji="0" lang="es-ES" sz="2000" b="0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4" name="Flecha a la derecha con muesca 23"/>
          <p:cNvSpPr/>
          <p:nvPr/>
        </p:nvSpPr>
        <p:spPr>
          <a:xfrm>
            <a:off x="6371049" y="2050922"/>
            <a:ext cx="1296144" cy="360040"/>
          </a:xfrm>
          <a:prstGeom prst="notchedRightArrow">
            <a:avLst/>
          </a:prstGeom>
          <a:solidFill>
            <a:srgbClr val="BFDAD5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Flecha a la derecha con muesca 30"/>
          <p:cNvSpPr/>
          <p:nvPr/>
        </p:nvSpPr>
        <p:spPr>
          <a:xfrm>
            <a:off x="6377211" y="3212936"/>
            <a:ext cx="1296144" cy="360040"/>
          </a:xfrm>
          <a:prstGeom prst="notchedRightArrow">
            <a:avLst/>
          </a:prstGeom>
          <a:solidFill>
            <a:srgbClr val="BFDAD5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5D8D5B8B-EB42-4508-84E4-33B4AB0EE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6123" y="4053011"/>
            <a:ext cx="3049065" cy="2007540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9999"/>
            </a:solidFill>
            <a:miter lim="800000"/>
            <a:headEnd/>
            <a:tailEnd/>
          </a:ln>
          <a:extLst/>
        </p:spPr>
        <p:txBody>
          <a:bodyPr/>
          <a:lstStyle/>
          <a:p>
            <a:pPr algn="just">
              <a:spcBef>
                <a:spcPct val="20000"/>
              </a:spcBef>
              <a:defRPr/>
            </a:pPr>
            <a:r>
              <a:rPr lang="es-PE" altLang="es-PE" sz="2000" i="1" dirty="0" smtClean="0"/>
              <a:t>En GF, se ha definido que todo personal con fotocheck permanente deberá contar con 32 horas mínimas de capacitación</a:t>
            </a:r>
            <a:endParaRPr lang="es-PE" altLang="es-PE" sz="2000" i="1" dirty="0"/>
          </a:p>
        </p:txBody>
      </p:sp>
      <p:sp>
        <p:nvSpPr>
          <p:cNvPr id="33" name="Flecha a la derecha con muesca 32"/>
          <p:cNvSpPr/>
          <p:nvPr/>
        </p:nvSpPr>
        <p:spPr>
          <a:xfrm>
            <a:off x="6371049" y="4911186"/>
            <a:ext cx="1296144" cy="360040"/>
          </a:xfrm>
          <a:prstGeom prst="notchedRightArrow">
            <a:avLst/>
          </a:prstGeom>
          <a:solidFill>
            <a:srgbClr val="BFDAD5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4722" r="1979" b="3195"/>
          <a:stretch/>
        </p:blipFill>
        <p:spPr>
          <a:xfrm>
            <a:off x="3175792" y="3952443"/>
            <a:ext cx="3045806" cy="2208676"/>
          </a:xfrm>
          <a:prstGeom prst="rect">
            <a:avLst/>
          </a:prstGeom>
        </p:spPr>
      </p:pic>
      <p:sp>
        <p:nvSpPr>
          <p:cNvPr id="35" name="CuadroTexto 34"/>
          <p:cNvSpPr txBox="1"/>
          <p:nvPr/>
        </p:nvSpPr>
        <p:spPr>
          <a:xfrm>
            <a:off x="838199" y="877938"/>
            <a:ext cx="10863020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000" dirty="0" smtClean="0"/>
              <a:t>Capacitación específica teórico – práctica en el área de trabajo. Esta capacitación puede ser:</a:t>
            </a:r>
            <a:endParaRPr lang="es-PE" sz="2000" dirty="0"/>
          </a:p>
        </p:txBody>
      </p:sp>
    </p:spTree>
    <p:extLst>
      <p:ext uri="{BB962C8B-B14F-4D97-AF65-F5344CB8AC3E}">
        <p14:creationId xmlns:p14="http://schemas.microsoft.com/office/powerpoint/2010/main" val="269314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  <p:bldP spid="24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8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¿Qué es la Inducción Específica?</a:t>
            </a:r>
            <a:endParaRPr lang="es-E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35" name="CuadroTexto 34"/>
          <p:cNvSpPr txBox="1"/>
          <p:nvPr/>
        </p:nvSpPr>
        <p:spPr>
          <a:xfrm>
            <a:off x="838199" y="877938"/>
            <a:ext cx="474119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000" dirty="0" smtClean="0"/>
              <a:t>La Inducción Específica es impartida por el supervisor directo del trabajador, debiéndose dejar constancia y firma en el formato SSYMA-P-03.03-F02 Inducción Específica. </a:t>
            </a:r>
            <a:endParaRPr lang="es-PE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812" y="1037853"/>
            <a:ext cx="5442168" cy="78903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812" y="1814436"/>
            <a:ext cx="5444200" cy="45419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780" y="1852750"/>
            <a:ext cx="5444200" cy="500525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0328720" y="5953416"/>
            <a:ext cx="1732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700" b="1" dirty="0" smtClean="0">
                <a:solidFill>
                  <a:srgbClr val="FF0000"/>
                </a:solidFill>
              </a:rPr>
              <a:t>Fecha de fin de capacitación no menor a 04 días hábiles de trabajo posterior al ingreso del trabajador a las instalaciones de Gold </a:t>
            </a:r>
            <a:r>
              <a:rPr lang="es-PE" sz="700" b="1" dirty="0" err="1" smtClean="0">
                <a:solidFill>
                  <a:srgbClr val="FF0000"/>
                </a:solidFill>
              </a:rPr>
              <a:t>Fields</a:t>
            </a:r>
            <a:r>
              <a:rPr lang="es-PE" sz="700" b="1" dirty="0" smtClean="0">
                <a:solidFill>
                  <a:srgbClr val="FF0000"/>
                </a:solidFill>
              </a:rPr>
              <a:t>.</a:t>
            </a:r>
            <a:endParaRPr lang="es-PE" sz="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9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F62B-C256-DA4A-A074-C0D9C77AED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B285B-DFCF-F045-9459-27C683DF8B15}" type="slidenum">
              <a:rPr lang="en-US" smtClean="0"/>
              <a:t>9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F47BB5-B68E-A74A-A521-A36F5425C0DB}"/>
              </a:ext>
            </a:extLst>
          </p:cNvPr>
          <p:cNvSpPr txBox="1">
            <a:spLocks/>
          </p:cNvSpPr>
          <p:nvPr/>
        </p:nvSpPr>
        <p:spPr>
          <a:xfrm>
            <a:off x="838200" y="410540"/>
            <a:ext cx="10515600" cy="539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 smtClean="0"/>
              <a:t>¿Qué es la Inducción Específica?</a:t>
            </a:r>
            <a:endParaRPr lang="es-E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65FFE5A-E3CA-1249-8293-FE9632348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6533147" cy="365125"/>
          </a:xfrm>
        </p:spPr>
        <p:txBody>
          <a:bodyPr/>
          <a:lstStyle/>
          <a:p>
            <a:r>
              <a:rPr lang="es-ES" dirty="0" smtClean="0"/>
              <a:t>Inducción Específica</a:t>
            </a:r>
            <a:endParaRPr lang="es-ES" dirty="0"/>
          </a:p>
        </p:txBody>
      </p:sp>
      <p:sp>
        <p:nvSpPr>
          <p:cNvPr id="35" name="CuadroTexto 34"/>
          <p:cNvSpPr txBox="1"/>
          <p:nvPr/>
        </p:nvSpPr>
        <p:spPr>
          <a:xfrm>
            <a:off x="838199" y="877938"/>
            <a:ext cx="474119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000" dirty="0" smtClean="0"/>
              <a:t>Luego de concluir la Inducción y Capacitación indicada, se debe emitir una constancia en la que se consigna que el trabajador es apto para ocupar el puesto que se le asigna.</a:t>
            </a:r>
            <a:endParaRPr lang="es-PE" sz="20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24" t="35602" r="34838" b="8949"/>
          <a:stretch/>
        </p:blipFill>
        <p:spPr>
          <a:xfrm>
            <a:off x="6151419" y="949743"/>
            <a:ext cx="5274740" cy="522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6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Slide">
  <a:themeElements>
    <a:clrScheme name="GFL 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659"/>
      </a:accent1>
      <a:accent2>
        <a:srgbClr val="B39759"/>
      </a:accent2>
      <a:accent3>
        <a:srgbClr val="00A191"/>
      </a:accent3>
      <a:accent4>
        <a:srgbClr val="FAB700"/>
      </a:accent4>
      <a:accent5>
        <a:srgbClr val="69B650"/>
      </a:accent5>
      <a:accent6>
        <a:srgbClr val="9B0C3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 Slides">
  <a:themeElements>
    <a:clrScheme name="GFL 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659"/>
      </a:accent1>
      <a:accent2>
        <a:srgbClr val="B39759"/>
      </a:accent2>
      <a:accent3>
        <a:srgbClr val="00A191"/>
      </a:accent3>
      <a:accent4>
        <a:srgbClr val="FAB700"/>
      </a:accent4>
      <a:accent5>
        <a:srgbClr val="69B650"/>
      </a:accent5>
      <a:accent6>
        <a:srgbClr val="9B0C3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vider Slide_Gradient">
  <a:themeElements>
    <a:clrScheme name="GFL 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659"/>
      </a:accent1>
      <a:accent2>
        <a:srgbClr val="B39759"/>
      </a:accent2>
      <a:accent3>
        <a:srgbClr val="00A191"/>
      </a:accent3>
      <a:accent4>
        <a:srgbClr val="FAB700"/>
      </a:accent4>
      <a:accent5>
        <a:srgbClr val="69B650"/>
      </a:accent5>
      <a:accent6>
        <a:srgbClr val="9B0C3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9949</TotalTime>
  <Words>4669</Words>
  <Application>Microsoft Office PowerPoint</Application>
  <PresentationFormat>Panorámica</PresentationFormat>
  <Paragraphs>822</Paragraphs>
  <Slides>57</Slides>
  <Notes>57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70" baseType="lpstr">
      <vt:lpstr>Arial</vt:lpstr>
      <vt:lpstr>Calibri</vt:lpstr>
      <vt:lpstr>Calibri Light</vt:lpstr>
      <vt:lpstr>Gill Sans MT</vt:lpstr>
      <vt:lpstr>Helvetica</vt:lpstr>
      <vt:lpstr>Symbol</vt:lpstr>
      <vt:lpstr>Tahoma</vt:lpstr>
      <vt:lpstr>Times</vt:lpstr>
      <vt:lpstr>Wingdings</vt:lpstr>
      <vt:lpstr>Cover Slide</vt:lpstr>
      <vt:lpstr>Text Slides</vt:lpstr>
      <vt:lpstr>Divider Slide_Gradient</vt:lpstr>
      <vt:lpstr>Foto de Photo Editor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Candace Bentel</dc:creator>
  <cp:lastModifiedBy>GoldFields</cp:lastModifiedBy>
  <cp:revision>542</cp:revision>
  <dcterms:created xsi:type="dcterms:W3CDTF">2021-12-14T20:23:48Z</dcterms:created>
  <dcterms:modified xsi:type="dcterms:W3CDTF">2022-06-27T03:50:04Z</dcterms:modified>
</cp:coreProperties>
</file>